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853738" cy="108267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016" y="-114"/>
      </p:cViewPr>
      <p:guideLst>
        <p:guide orient="horz" pos="3410"/>
        <p:guide pos="34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1928" y="1277112"/>
            <a:ext cx="3261360" cy="6339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584"/>
              </a:lnSpc>
            </a:pPr>
            <a:r>
              <a:rPr lang="uk" sz="1400" b="1">
                <a:latin typeface="Times New Roman"/>
              </a:rPr>
              <a:t>УКРАЇНА</a:t>
            </a:r>
          </a:p>
          <a:p>
            <a:pPr indent="0" algn="ctr">
              <a:lnSpc>
                <a:spcPts val="1584"/>
              </a:lnSpc>
              <a:spcAft>
                <a:spcPts val="1680"/>
              </a:spcAft>
            </a:pPr>
            <a:r>
              <a:rPr lang="uk" sz="1400" b="1">
                <a:latin typeface="Times New Roman"/>
              </a:rPr>
              <a:t>Якушинецька сільська рада Вінницького району Вінницької області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22904" y="2298192"/>
            <a:ext cx="1139952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1680"/>
              </a:spcBef>
              <a:spcAft>
                <a:spcPts val="1050"/>
              </a:spcAft>
            </a:pPr>
            <a:r>
              <a:rPr lang="uk" sz="1400" b="1">
                <a:latin typeface="Times New Roman"/>
              </a:rPr>
              <a:t>РІШЕННЯ 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52144" y="2673096"/>
            <a:ext cx="1563624" cy="2011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050"/>
              </a:spcBef>
              <a:spcAft>
                <a:spcPts val="2310"/>
              </a:spcAft>
            </a:pPr>
            <a:r>
              <a:rPr lang="uk" sz="1400">
                <a:latin typeface="Times New Roman"/>
              </a:rPr>
              <a:t>24 грудня 2019 року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86400" y="2676144"/>
            <a:ext cx="1575816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400">
                <a:latin typeface="Times New Roman"/>
              </a:rPr>
              <a:t>39 сесія 7 скликання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93648" y="3233928"/>
            <a:ext cx="6227064" cy="1770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08"/>
              </a:lnSpc>
              <a:spcBef>
                <a:spcPts val="2310"/>
              </a:spcBef>
            </a:pPr>
            <a:r>
              <a:rPr lang="uk" sz="1400" b="1">
                <a:latin typeface="Times New Roman"/>
              </a:rPr>
              <a:t>Про місцевий бюджет</a:t>
            </a:r>
          </a:p>
          <a:p>
            <a:pPr indent="0" algn="ctr">
              <a:lnSpc>
                <a:spcPts val="1608"/>
              </a:lnSpc>
            </a:pPr>
            <a:r>
              <a:rPr lang="uk" sz="1400" b="1">
                <a:latin typeface="Times New Roman"/>
              </a:rPr>
              <a:t>Якушинецької сільської об’єднаної територіальної громади</a:t>
            </a:r>
          </a:p>
          <a:p>
            <a:pPr marL="546100" indent="0" algn="ctr">
              <a:lnSpc>
                <a:spcPts val="1608"/>
              </a:lnSpc>
            </a:pPr>
            <a:r>
              <a:rPr lang="uk" sz="1400" b="1">
                <a:latin typeface="Times New Roman"/>
              </a:rPr>
              <a:t>на 2020 рік </a:t>
            </a:r>
            <a:r>
              <a:rPr lang="uk" sz="1400" b="1" u="sng">
                <a:latin typeface="Times New Roman"/>
              </a:rPr>
              <a:t>(025230000001</a:t>
            </a:r>
          </a:p>
          <a:p>
            <a:pPr marL="546100" indent="0" algn="ctr">
              <a:spcAft>
                <a:spcPts val="1050"/>
              </a:spcAft>
            </a:pPr>
            <a:r>
              <a:rPr lang="uk" sz="1100" b="1">
                <a:latin typeface="Times New Roman"/>
              </a:rPr>
              <a:t>(код бюджету)</a:t>
            </a:r>
          </a:p>
          <a:p>
            <a:pPr indent="444500" algn="just">
              <a:lnSpc>
                <a:spcPts val="1584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Керуючись статтею 77 Бюджетного кодексу України, пунктом 23 частини 1 статті 26, статей 59 та 61 Закону України «Про місцеве самоврядування в Україні», сільська рада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0224" y="5218176"/>
            <a:ext cx="6163056" cy="49408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509524" indent="0" algn="ctr">
              <a:spcBef>
                <a:spcPts val="1050"/>
              </a:spcBef>
              <a:spcAft>
                <a:spcPts val="1680"/>
              </a:spcAft>
            </a:pPr>
            <a:r>
              <a:rPr lang="uk" sz="1400" b="1">
                <a:latin typeface="Times New Roman"/>
              </a:rPr>
              <a:t>ВИРІШИЛА:</a:t>
            </a:r>
          </a:p>
          <a:p>
            <a:pPr indent="4445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1. Визначити на 2020 рік:</a:t>
            </a:r>
          </a:p>
          <a:p>
            <a:pPr indent="444500" algn="just">
              <a:lnSpc>
                <a:spcPts val="1608"/>
              </a:lnSpc>
            </a:pPr>
            <a:r>
              <a:rPr lang="uk" sz="1400" b="1">
                <a:latin typeface="Times New Roman"/>
              </a:rPr>
              <a:t>доходи </a:t>
            </a:r>
            <a:r>
              <a:rPr lang="uk" sz="1400">
                <a:latin typeface="Times New Roman"/>
              </a:rPr>
              <a:t>бюджету Якушинецької сільської об'єднаної територіальної громади у сумі 86104090 гривень, у тому числі доходи загального фонду бюджету - 844837000 гривень та доходи спеціального фонду бюджету -1620490 гривень згідно з додатком 1 до цього рішення;</a:t>
            </a:r>
          </a:p>
          <a:p>
            <a:pPr indent="444500" algn="just">
              <a:lnSpc>
                <a:spcPts val="1608"/>
              </a:lnSpc>
            </a:pPr>
            <a:r>
              <a:rPr lang="uk" sz="1400" b="1">
                <a:latin typeface="Times New Roman"/>
              </a:rPr>
              <a:t>видатки </a:t>
            </a:r>
            <a:r>
              <a:rPr lang="uk" sz="1400">
                <a:latin typeface="Times New Roman"/>
              </a:rPr>
              <a:t>бюджету Якушинецької сільської об'єднаної територіальної громади у сумі 86104090 гривень, у тому числі видатки загального фонду бюджету - 69350224 гривень та видатки спеціального фонду бюджету -16877466 гривень;</a:t>
            </a:r>
          </a:p>
          <a:p>
            <a:pPr indent="444500" algn="just">
              <a:lnSpc>
                <a:spcPts val="1584"/>
              </a:lnSpc>
            </a:pPr>
            <a:r>
              <a:rPr lang="uk" sz="1400" b="1">
                <a:latin typeface="Times New Roman"/>
              </a:rPr>
              <a:t>профіцит </a:t>
            </a:r>
            <a:r>
              <a:rPr lang="uk" sz="1400">
                <a:latin typeface="Times New Roman"/>
              </a:rPr>
              <a:t>за загальним фондом бюджету Якушинецької сільської об'єднаної територіальної громади, напрямком використання якого визначити передачу коштів із загального фонду бюджету до бюджету розвитку (спеціального фонду) у сумі 15283376 гривень згідно з додатком 2 до цього рішення;</a:t>
            </a:r>
          </a:p>
          <a:p>
            <a:pPr indent="444500" algn="just">
              <a:lnSpc>
                <a:spcPts val="1584"/>
              </a:lnSpc>
            </a:pPr>
            <a:r>
              <a:rPr lang="uk" sz="1400" b="1">
                <a:latin typeface="Times New Roman"/>
              </a:rPr>
              <a:t>дефіцит </a:t>
            </a:r>
            <a:r>
              <a:rPr lang="uk" sz="1400">
                <a:latin typeface="Times New Roman"/>
              </a:rPr>
              <a:t>за спеціальним фондом бюджету Якушинецької сільської об'єднаної територіальної громади, джерелом покриття якого визначити надходження коштів із загального фонду до бюджету розвитку (спеціального фонду) у сумі 15283376 гривень згідно з додатком 2 до цього рішення;</a:t>
            </a:r>
          </a:p>
          <a:p>
            <a:pPr indent="444500" algn="just">
              <a:lnSpc>
                <a:spcPts val="1584"/>
              </a:lnSpc>
            </a:pPr>
            <a:r>
              <a:rPr lang="uk" sz="1400" b="1">
                <a:latin typeface="Times New Roman"/>
              </a:rPr>
              <a:t>оборотний залишок бюджетних коштів </a:t>
            </a:r>
            <a:r>
              <a:rPr lang="uk" sz="1400">
                <a:latin typeface="Times New Roman"/>
              </a:rPr>
              <a:t>бюджет^ Якушинецької сільської об'єднаної територіальної громади у розмірі 50 000 гривень, що становить 0,07 відсотка видатків загального фонду бюджету, визначених цим пунктом;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6856" y="835152"/>
            <a:ext cx="4696968" cy="10607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128"/>
              </a:lnSpc>
            </a:pPr>
            <a:r>
              <a:rPr lang="uk" sz="800">
                <a:latin typeface="Times New Roman"/>
              </a:rPr>
              <a:t>Додаток № 2</a:t>
            </a:r>
          </a:p>
          <a:p>
            <a:pPr marR="364236" indent="0" algn="ctr">
              <a:lnSpc>
                <a:spcPts val="1128"/>
              </a:lnSpc>
            </a:pPr>
            <a:r>
              <a:rPr lang="uk" sz="800">
                <a:latin typeface="Times New Roman"/>
              </a:rPr>
              <a:t>до рішення сесії сільської ради 7 скликання від .12.2019 року</a:t>
            </a:r>
          </a:p>
          <a:p>
            <a:pPr indent="0" algn="ctr">
              <a:lnSpc>
                <a:spcPts val="1128"/>
              </a:lnSpc>
              <a:spcAft>
                <a:spcPts val="840"/>
              </a:spcAft>
            </a:pPr>
            <a:r>
              <a:rPr lang="uk" sz="800">
                <a:latin typeface="Times New Roman"/>
              </a:rPr>
              <a:t>"Про місцевий бюджет Якушинецької сільської об'єднаної територіальної громади на 2020 рік"</a:t>
            </a:r>
          </a:p>
          <a:p>
            <a:pPr indent="0" algn="ctr">
              <a:spcAft>
                <a:spcPts val="840"/>
              </a:spcAft>
            </a:pPr>
            <a:r>
              <a:rPr lang="uk" sz="1400" b="1">
                <a:latin typeface="Times New Roman"/>
              </a:rPr>
              <a:t>Фінансування місцевого бюджету на 2020 рік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22376" y="2026920"/>
            <a:ext cx="707136" cy="1280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840"/>
              </a:spcBef>
              <a:spcAft>
                <a:spcPts val="1680"/>
              </a:spcAft>
            </a:pPr>
            <a:r>
              <a:rPr lang="uk" sz="950" b="1" u="sng">
                <a:latin typeface="Times New Roman"/>
              </a:rPr>
              <a:t>02523000000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3232" y="2478024"/>
          <a:ext cx="6598920" cy="5074920"/>
        </p:xfrm>
        <a:graphic>
          <a:graphicData uri="http://schemas.openxmlformats.org/drawingml/2006/table">
            <a:tbl>
              <a:tblPr/>
              <a:tblGrid>
                <a:gridCol w="844296"/>
                <a:gridCol w="2240280"/>
                <a:gridCol w="856488"/>
                <a:gridCol w="929640"/>
                <a:gridCol w="853440"/>
                <a:gridCol w="874776"/>
              </a:tblGrid>
              <a:tr h="265176"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Код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48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 algn="ctr">
                        <a:lnSpc>
                          <a:spcPts val="1248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згідно з класифікацією фінансування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950" b="1">
                          <a:latin typeface="Times New Roman"/>
                        </a:rPr>
                        <a:t>Загальний</a:t>
                      </a:r>
                    </a:p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402336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uk" sz="80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210312"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Фінансування за типом кредитора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</a:tr>
              <a:tr h="271272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200000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Внутрішнє фінансування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208000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Фінансування за рахунок зміни залишків коштів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208100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На початок періоду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210312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208200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На кінець періоду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719328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208400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90500" indent="0" algn="just">
                        <a:lnSpc>
                          <a:spcPts val="1224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Кошти, що передаються із загального фонду бюджету до бюджету розвитку (спеціального фонду)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210312"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Загальне фінансування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</a:tr>
              <a:tr h="234696"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Фінансування за типом боргового зобов'язання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</a:tr>
              <a:tr h="350520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Фінансування за активними операціями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602000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Зміни обсягів бюджетних коштів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195072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602100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На початок періоду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192024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602200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950" b="1">
                          <a:latin typeface="Times New Roman"/>
                        </a:rPr>
                        <a:t>На кінець періоду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661416">
                <a:tc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602400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90500" indent="0" algn="just">
                        <a:lnSpc>
                          <a:spcPts val="1224"/>
                        </a:lnSpc>
                      </a:pPr>
                      <a:r>
                        <a:rPr lang="uk" sz="950" b="1">
                          <a:latin typeface="Times New Roman"/>
                        </a:rPr>
                        <a:t>Кошти, що передаються із загального фонду бюджету до бюджету розвитку (спеціального фонду)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ctr"/>
                </a:tc>
              </a:tr>
              <a:tr h="243840"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950" b="1">
                          <a:latin typeface="Times New Roman"/>
                        </a:rPr>
                        <a:t>Загальне фінансування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-15 283 376,00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950" b="1">
                          <a:latin typeface="Times New Roman"/>
                        </a:rPr>
                        <a:t>15 283 376,00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40664" y="7812024"/>
            <a:ext cx="1161288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00">
                <a:latin typeface="Times New Roman"/>
              </a:rPr>
              <a:t>Секретар сільської ради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84264" y="7818120"/>
            <a:ext cx="615696" cy="1158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00">
                <a:latin typeface="Times New Roman"/>
              </a:rPr>
              <a:t>К.М.Костюк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3616" y="10186416"/>
            <a:ext cx="60960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600">
                <a:latin typeface="Book Antiqua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9208" y="926592"/>
            <a:ext cx="1923288" cy="487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44"/>
              </a:lnSpc>
            </a:pPr>
            <a:r>
              <a:rPr lang="uk" sz="550">
                <a:latin typeface="Times New Roman"/>
              </a:rPr>
              <a:t>Додаток №3</a:t>
            </a:r>
          </a:p>
          <a:p>
            <a:pPr marR="217424" indent="0" algn="ctr">
              <a:lnSpc>
                <a:spcPts val="744"/>
              </a:lnSpc>
            </a:pPr>
            <a:r>
              <a:rPr lang="uk" sz="550">
                <a:latin typeface="Times New Roman"/>
              </a:rPr>
              <a:t>до рішення 39 сесії сільської ради 7 скликання від 24.12.2019 року</a:t>
            </a:r>
          </a:p>
          <a:p>
            <a:pPr indent="0" algn="ctr">
              <a:lnSpc>
                <a:spcPts val="744"/>
              </a:lnSpc>
              <a:spcAft>
                <a:spcPts val="210"/>
              </a:spcAft>
            </a:pPr>
            <a:r>
              <a:rPr lang="uk" sz="550">
                <a:latin typeface="Times New Roman"/>
              </a:rPr>
              <a:t>"Про місцевий бюджет Якушинецької сільської об'єднаної територіальної громади на 2020 рік"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61688" y="1475232"/>
            <a:ext cx="1786128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Bef>
                <a:spcPts val="210"/>
              </a:spcBef>
              <a:spcAft>
                <a:spcPts val="210"/>
              </a:spcAft>
            </a:pPr>
            <a:r>
              <a:rPr lang="uk" sz="950" b="1">
                <a:latin typeface="Times New Roman"/>
              </a:rPr>
              <a:t>РОЗПОДІЛ</a:t>
            </a:r>
          </a:p>
          <a:p>
            <a:pPr indent="0" algn="ctr">
              <a:spcAft>
                <a:spcPts val="210"/>
              </a:spcAft>
            </a:pPr>
            <a:r>
              <a:rPr lang="uk" sz="700">
                <a:latin typeface="Times New Roman"/>
              </a:rPr>
              <a:t>видатків місцевого бюджету на 2020 рік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6136" y="1795272"/>
            <a:ext cx="658368" cy="2651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210"/>
              </a:spcBef>
              <a:spcAft>
                <a:spcPts val="210"/>
              </a:spcAft>
            </a:pPr>
            <a:r>
              <a:rPr lang="uk" sz="950" b="1" u="sng">
                <a:latin typeface="Times New Roman"/>
              </a:rPr>
              <a:t>02523000000</a:t>
            </a:r>
          </a:p>
          <a:p>
            <a:pPr indent="0"/>
            <a:r>
              <a:rPr lang="uk" sz="750">
                <a:latin typeface="Times New Roman"/>
              </a:rPr>
              <a:t>(код бюджету)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3536" y="2066544"/>
            <a:ext cx="170688" cy="853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400">
                <a:latin typeface="Times New Roman"/>
              </a:rPr>
              <a:t>(грн.)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0040" y="2164080"/>
          <a:ext cx="9857232" cy="4687824"/>
        </p:xfrm>
        <a:graphic>
          <a:graphicData uri="http://schemas.openxmlformats.org/drawingml/2006/table">
            <a:tbl>
              <a:tblPr/>
              <a:tblGrid>
                <a:gridCol w="530352"/>
                <a:gridCol w="490728"/>
                <a:gridCol w="481584"/>
                <a:gridCol w="1984248"/>
                <a:gridCol w="585216"/>
                <a:gridCol w="588264"/>
                <a:gridCol w="612648"/>
                <a:gridCol w="551688"/>
                <a:gridCol w="356616"/>
                <a:gridCol w="612648"/>
                <a:gridCol w="585216"/>
                <a:gridCol w="530352"/>
                <a:gridCol w="329184"/>
                <a:gridCol w="426720"/>
                <a:gridCol w="591312"/>
                <a:gridCol w="600456"/>
              </a:tblGrid>
              <a:tr h="158496"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мрої рамної класифікації видатків та кредитування місцевих бюджеті»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Функціональної класифікації видаїкік та креди тукання бюджету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Найменування головного розпорядника койте місцевого бюджету </a:t>
                      </a:r>
                      <a:r>
                        <a:rPr lang="uk" sz="400">
                          <a:latin typeface="Times New Roman"/>
                        </a:rPr>
                        <a:t>/ </a:t>
                      </a:r>
                      <a:r>
                        <a:rPr lang="uk" sz="550">
                          <a:latin typeface="Times New Roman"/>
                        </a:rPr>
                        <a:t>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Разом</a:t>
                      </a:r>
                    </a:p>
                  </a:txBody>
                  <a:tcPr marL="0" marR="0" marT="0" marB="0" anchor="ctr"/>
                </a:tc>
              </a:tr>
              <a:tr h="115824"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видатки розвитку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399288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оплата 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marR="101600" indent="0" algn="just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оплата</a:t>
                      </a:r>
                    </a:p>
                    <a:p>
                      <a:pPr indent="0"/>
                      <a:r>
                        <a:rPr lang="uk" sz="550">
                          <a:latin typeface="Times New Roman"/>
                        </a:rPr>
                        <a:t>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</a:tr>
              <a:tr h="14935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ЗО 445 780,00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ЗО 445 780,00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13 265 400,00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1 652 953,00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13 831 376,00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13 685 376,00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146 000,00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13 685 376,00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44 277 156,00</a:t>
                      </a:r>
                    </a:p>
                  </a:txBody>
                  <a:tcPr marL="0" marR="0" marT="0" marB="0" anchor="b"/>
                </a:tc>
              </a:tr>
              <a:tr h="14935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опоооо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зо 445 780,00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ЗО 445 780,00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13 265 400,00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1 652 953,00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13 831 376,00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ІЗ 685 376,00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146 000,00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13 685376,00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44 277 156,00</a:t>
                      </a:r>
                    </a:p>
                  </a:txBody>
                  <a:tcPr marL="0" marR="0" marT="0" marB="0" anchor="b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0110100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Державне управління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17 555 592,00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17 555 592,00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12 304 500,00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752 932,00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1 400 000,00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1 400 000,00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1 400 000,00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18 955 592,00</a:t>
                      </a:r>
                    </a:p>
                  </a:txBody>
                  <a:tcPr marL="0" marR="0" marT="0" marB="0" anchor="b"/>
                </a:tc>
              </a:tr>
              <a:tr h="618744"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0110150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Організаційне, інформаційно-аналітичне та матеріально-технічне забезпечення діяльності обласної ради, районної ради, районної у місті ради (у разі її створеннях міської, селищної, сільської рад та їх виконавчих комітетів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17 046 986,00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17 046 986,00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12 304 500,00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589 326,00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17 096 986,00</a:t>
                      </a:r>
                    </a:p>
                  </a:txBody>
                  <a:tcPr marL="0" marR="0" marT="0" marB="0" anchor="ctr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508 606,00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508 606,00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163 606,00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1 858 606,00</a:t>
                      </a:r>
                    </a:p>
                  </a:txBody>
                  <a:tcPr marL="0" marR="0" marT="0" marB="0" anchor="ctr"/>
                </a:tc>
              </a:tr>
              <a:tr h="131064"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у тому числі: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448056"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- </a:t>
                      </a:r>
                      <a:r>
                        <a:rPr lang="uk" sz="550" i="1">
                          <a:latin typeface="Times New Roman"/>
                        </a:rPr>
                        <a:t>виконання заходів Програми сприяння розвитку місцевого самоврядування в Якуишнецькіи об'єднаній територіальній громаді на 2019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75 000,00</a:t>
                      </a:r>
                    </a:p>
                  </a:txBody>
                  <a:tcPr marL="0" marR="0" marT="0" marB="0" anchor="ctr"/>
                </a:tc>
              </a:tr>
              <a:tr h="402336"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- виконання </a:t>
                      </a:r>
                      <a:r>
                        <a:rPr lang="uk" sz="400" i="1" cap="small">
                          <a:latin typeface="Palatino Linotype"/>
                        </a:rPr>
                        <a:t>юх</a:t>
                      </a:r>
                      <a:r>
                        <a:rPr lang="uk" sz="400" i="1">
                          <a:latin typeface="Times New Roman"/>
                        </a:rPr>
                        <a:t>(</a:t>
                      </a:r>
                      <a:r>
                        <a:rPr lang="uk" sz="400" i="1" cap="small">
                          <a:latin typeface="Palatino Linotype"/>
                        </a:rPr>
                        <a:t>н)кі</a:t>
                      </a:r>
                      <a:r>
                        <a:rPr lang="uk" sz="400" i="1">
                          <a:latin typeface="Times New Roman"/>
                        </a:rPr>
                        <a:t> </a:t>
                      </a:r>
                      <a:r>
                        <a:rPr lang="uk" sz="550" i="1">
                          <a:latin typeface="Times New Roman"/>
                        </a:rPr>
                        <a:t>Програми благоустрою населених пунктів та розвитку житлова-комунального господарства на 2018-2020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 i="1">
                          <a:latin typeface="Times New Roman"/>
                        </a:rPr>
                        <a:t>433 606,00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433 606,00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 i="1">
                          <a:latin typeface="Times New Roman"/>
                        </a:rPr>
                        <a:t>163 606,00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433 606,00</a:t>
                      </a:r>
                    </a:p>
                  </a:txBody>
                  <a:tcPr marL="0" marR="0" marT="0" marB="0" anchor="ctr"/>
                </a:tc>
              </a:tr>
              <a:tr h="268224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- виконання заходів Програми розвитку освіти на 2018-2020 роки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/ </a:t>
                      </a:r>
                      <a:r>
                        <a:rPr lang="uk" sz="550" i="1">
                          <a:latin typeface="Times New Roman"/>
                        </a:rPr>
                        <a:t>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1 350 000,00</a:t>
                      </a:r>
                    </a:p>
                  </a:txBody>
                  <a:tcPr marL="0" marR="0" marT="0" marB="0" anchor="ctr"/>
                </a:tc>
              </a:tr>
              <a:tr h="13411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Охорона здоров'я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b"/>
                </a:tc>
              </a:tr>
              <a:tr h="36271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0112111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>
                          <a:latin typeface="Times New Roman"/>
                        </a:rPr>
                        <a:t>2111</a:t>
                      </a:r>
                    </a:p>
                    <a:p>
                      <a:pPr indent="0" algn="r"/>
                      <a:r>
                        <a:rPr lang="uk" sz="550">
                          <a:latin typeface="Times New Roman"/>
                        </a:rPr>
                        <a:t>■*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0725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Первинна медична допомога населенню, що надається центрами первинної медичної (медико-санітарної) допомоги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509 873,00</a:t>
                      </a:r>
                    </a:p>
                  </a:txBody>
                  <a:tcPr marL="0" marR="0" marT="0" marB="0" anchor="ctr"/>
                </a:tc>
              </a:tr>
              <a:tr h="16764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.1000000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Соціальний захист та соціальне забезпечення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2 555 992,00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2 555 992,00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365 900,00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2 555 992,00</a:t>
                      </a:r>
                    </a:p>
                  </a:txBody>
                  <a:tcPr marL="0" marR="0" marT="0" marB="0" anchor="ctr"/>
                </a:tc>
              </a:tr>
              <a:tr h="3992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0113033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3033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Компенсаційні виплати за пільговий проїзд автомобільним транспортом окремим категоріям громадян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901 992,00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901 992,00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901 992,00</a:t>
                      </a:r>
                    </a:p>
                  </a:txBody>
                  <a:tcPr marL="0" marR="0" marT="0" marB="0" anchor="ctr"/>
                </a:tc>
              </a:tr>
              <a:tr h="50292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0113104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3104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Забезпечення соціальними послугами за місцем проживання громадян, які не здатні до самообслуговування у зв'язіу з похилим віком, хвороою, інвалінністю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450 400,00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450 400,00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365 900,00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450 400,00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854184" y="7229856"/>
            <a:ext cx="51816" cy="822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600">
                <a:latin typeface="Book Antiqua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08432" y="737616"/>
          <a:ext cx="9881616" cy="6562344"/>
        </p:xfrm>
        <a:graphic>
          <a:graphicData uri="http://schemas.openxmlformats.org/drawingml/2006/table">
            <a:tbl>
              <a:tblPr/>
              <a:tblGrid>
                <a:gridCol w="542544"/>
                <a:gridCol w="490728"/>
                <a:gridCol w="484632"/>
                <a:gridCol w="1984248"/>
                <a:gridCol w="585216"/>
                <a:gridCol w="591312"/>
                <a:gridCol w="612648"/>
                <a:gridCol w="548640"/>
                <a:gridCol w="356616"/>
                <a:gridCol w="609600"/>
                <a:gridCol w="591312"/>
                <a:gridCol w="527304"/>
                <a:gridCol w="332232"/>
                <a:gridCol w="426720"/>
                <a:gridCol w="591312"/>
                <a:gridCol w="606552"/>
              </a:tblGrid>
              <a:tr h="161544"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ru" sz="400">
                          <a:latin typeface="Times New Roman"/>
                        </a:rPr>
                        <a:t>Кол 1 </a:t>
                      </a:r>
                      <a:r>
                        <a:rPr lang="uk" sz="550">
                          <a:latin typeface="Times New Roman"/>
                        </a:rPr>
                        <a:t>Іроірамно) </a:t>
                      </a:r>
                      <a:r>
                        <a:rPr lang="uk" sz="400">
                          <a:latin typeface="Times New Roman"/>
                        </a:rPr>
                        <a:t>клпсифіхшіії</a:t>
                      </a:r>
                    </a:p>
                    <a:p>
                      <a:pPr indent="0" algn="ctr"/>
                      <a:r>
                        <a:rPr lang="uk" sz="400" i="1">
                          <a:latin typeface="MS Reference Sans Serif"/>
                        </a:rPr>
                        <a:t>НИ/ЦІІКІИ</a:t>
                      </a:r>
                      <a:r>
                        <a:rPr lang="uk" sz="400">
                          <a:latin typeface="Times New Roman"/>
                        </a:rPr>
                        <a:t> ш</a:t>
                      </a:r>
                    </a:p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Н|ЧІДНіуНШІІМ МІС псин* (Іиіджспи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114300" algn="just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 Гиіюіхч проірачної класифікації ІІИДВТКІН </a:t>
                      </a:r>
                      <a:r>
                        <a:rPr lang="en-US" sz="400">
                          <a:latin typeface="Times New Roman"/>
                        </a:rPr>
                        <a:t>III </a:t>
                      </a:r>
                      <a:r>
                        <a:rPr lang="uk" sz="400">
                          <a:latin typeface="Times New Roman"/>
                        </a:rPr>
                        <a:t>крслиіуншіїї* МІСЦЄНИК (ІНІДЖСМІ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</a:t>
                      </a:r>
                    </a:p>
                    <a:p>
                      <a:pPr indent="0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Функціональної</a:t>
                      </a:r>
                    </a:p>
                    <a:p>
                      <a:pPr indent="0" algn="ctr">
                        <a:lnSpc>
                          <a:spcPts val="576"/>
                        </a:lnSpc>
                        <a:spcAft>
                          <a:spcPts val="210"/>
                        </a:spcAft>
                      </a:pPr>
                      <a:r>
                        <a:rPr lang="uk" sz="400">
                          <a:latin typeface="Times New Roman"/>
                        </a:rPr>
                        <a:t>класифікації</a:t>
                      </a:r>
                    </a:p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кредиту ванна Гіюджегу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Найменування головного розпорядника коштів місцевого бюджету </a:t>
                      </a:r>
                      <a:r>
                        <a:rPr lang="uk" sz="400">
                          <a:latin typeface="Times New Roman"/>
                        </a:rPr>
                        <a:t>/ </a:t>
                      </a:r>
                      <a:r>
                        <a:rPr lang="uk" sz="550">
                          <a:latin typeface="Times New Roman"/>
                        </a:rPr>
                        <a:t>відповідального виконавця, найменування бюджетної програми/підлрограми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Разом</a:t>
                      </a:r>
                    </a:p>
                  </a:txBody>
                  <a:tcPr marL="0" marR="0" marT="0" marB="0" anchor="ctr"/>
                </a:tc>
              </a:tr>
              <a:tr h="115824"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 них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видатки розвитку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390144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оплата 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marR="88900" indent="0" algn="just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оплата</a:t>
                      </a:r>
                    </a:p>
                    <a:p>
                      <a:pPr indent="0"/>
                      <a:r>
                        <a:rPr lang="uk" sz="550">
                          <a:latin typeface="Times New Roman"/>
                        </a:rPr>
                        <a:t>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</a:tr>
              <a:tr h="579120">
                <a:tc>
                  <a:txBody>
                    <a:bodyPr/>
                    <a:lstStyle/>
                    <a:p>
                      <a:pPr indent="0" algn="ctr"/>
                      <a:r>
                        <a:rPr lang="uk" sz="550" spc="100">
                          <a:latin typeface="Times New Roman"/>
                        </a:rPr>
                        <a:t>ОІІЗНО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Оздоровлення та відпочинок дітей (крім заходів з оздоровлення дітей, що здійснюються за рахунок коштів на оздоровлення громадян, які постраждали внаслідок Чорнобильської катастрофи)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140 000,00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140 000,00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140 000,00</a:t>
                      </a: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Інші заходи у сфері соціального захисту і соціального забезпечення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1 063 600,00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1 063 600,00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1 063 600,00</a:t>
                      </a:r>
                    </a:p>
                  </a:txBody>
                  <a:tcPr marL="0" marR="0" marT="0" marB="0" anchor="ctr"/>
                </a:tc>
              </a:tr>
              <a:tr h="14630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Культура і мистецтво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</a:tr>
              <a:tr h="16154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0114082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4082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0829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Інші заходи в галузі культури і мистецтва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470 000,00</a:t>
                      </a:r>
                    </a:p>
                  </a:txBody>
                  <a:tcPr marL="0" marR="0" marT="0" marB="0" anchor="b"/>
                </a:tc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Житлово-комунальне господарство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3 307 021,00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3 307 021,00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595 000,00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900 021,00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3 307 021,00</a:t>
                      </a:r>
                    </a:p>
                  </a:txBody>
                  <a:tcPr marL="0" marR="0" marT="0" marB="0" anchor="b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Забезпечення збору та вивезення сміття і відходів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175 000,00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175 000,00</a:t>
                      </a:r>
                    </a:p>
                  </a:txBody>
                  <a:tcPr marL="0" marR="0" marT="0" marB="0" anchor="ctr"/>
                </a:tc>
              </a:tr>
              <a:tr h="27127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0116017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Інша діяльність, пов’язана з експлуатацією об’єктів житлово-комунального господарства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465 000,00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465 000,00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465 000,00</a:t>
                      </a:r>
                    </a:p>
                  </a:txBody>
                  <a:tcPr marL="0" marR="0" marT="0" marB="0" anchor="ctr"/>
                </a:tc>
              </a:tr>
              <a:tr h="18897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0116030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Організація благоустрою населених пунктів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2 667 021,00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2 667 021,00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595 000,00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800 021,00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2 667 021,00</a:t>
                      </a:r>
                    </a:p>
                  </a:txBody>
                  <a:tcPr marL="0" marR="0" marT="0" marB="0" anchor="ctr"/>
                </a:tc>
              </a:tr>
              <a:tr h="134112"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у тому числі: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- </a:t>
                      </a:r>
                      <a:r>
                        <a:rPr lang="uk" sz="550" i="1">
                          <a:latin typeface="Times New Roman"/>
                        </a:rPr>
                        <a:t>утримання інспекції з благоустрою населених пунктів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762 000,00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762 000,00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595 000,00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762 000,00</a:t>
                      </a:r>
                    </a:p>
                  </a:txBody>
                  <a:tcPr marL="0" marR="0" marT="0" marB="0" anchor="ctr"/>
                </a:tc>
              </a:tr>
              <a:tr h="222504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• виконання заходів з благоустрю населених пунктів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1 905 021,00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1 905 021,00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 algn="just"/>
                      <a:r>
                        <a:rPr lang="uk" sz="550">
                          <a:latin typeface="Times New Roman"/>
                        </a:rPr>
                        <a:t>800 021,00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1 905 021,00</a:t>
                      </a:r>
                    </a:p>
                  </a:txBody>
                  <a:tcPr marL="0" marR="0" marT="0" marB="0" anchor="ctr"/>
                </a:tc>
              </a:tr>
              <a:tr h="12496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Економічна діяльність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3 040 122,00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3 040 122,00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12 405 376,00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12 285 376,00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12 285 376,00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15 445 498,00</a:t>
                      </a:r>
                    </a:p>
                  </a:txBody>
                  <a:tcPr marL="0" marR="0" marT="0" marB="0" anchor="b"/>
                </a:tc>
              </a:tr>
              <a:tr h="22250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7100000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Сільське, лісове, рибне господарство та мисливство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</a:tr>
              <a:tr h="12192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0117130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7130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Здійснення заходів із землеустрою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200 000,00</a:t>
                      </a:r>
                    </a:p>
                  </a:txBody>
                  <a:tcPr marL="0" marR="0" marT="0" marB="0" anchor="b"/>
                </a:tc>
              </a:tr>
              <a:tr h="14630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7300000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Будівництво та регіональний розвиток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5 253 376,00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5 253 376,00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5 253 376,00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5 253 376,00</a:t>
                      </a:r>
                    </a:p>
                  </a:txBody>
                  <a:tcPr marL="0" marR="0" marT="0" marB="0" anchor="b"/>
                </a:tc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Будівництво об'єктів житлово-комунального господарства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Будівництво інших об'єктів соціальної та виробничої інфраструктури комунальної власності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3 753 376,00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3 753 376,00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3 753 376,00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3 753 376,00</a:t>
                      </a:r>
                    </a:p>
                  </a:txBody>
                  <a:tcPr marL="0" marR="0" marT="0" marB="0" anchor="ctr"/>
                </a:tc>
              </a:tr>
              <a:tr h="42976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Співфінансування інвестиційних проектів, що реалізуються за рахунок коштів державного фонду регіонального розвитку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500 000,00</a:t>
                      </a:r>
                    </a:p>
                  </a:txBody>
                  <a:tcPr marL="0" marR="0" marT="0" marB="0" anchor="ctr"/>
                </a:tc>
              </a:tr>
              <a:tr h="26517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7400000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Транспорт та транспортна інфраструктура, дорожнє господарство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2 822 122,00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2 822 122,00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7 032 000,00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7 032 000,00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7 032 000,00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9 854 122,00</a:t>
                      </a:r>
                    </a:p>
                  </a:txBody>
                  <a:tcPr marL="0" marR="0" marT="0" marB="0" anchor="ctr"/>
                </a:tc>
              </a:tr>
              <a:tr h="35356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Утримання та розвиток автомобільних доріг та дорожньої інфраструктури за рахунок коштів місцевого бюджету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2 822 122,00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2 822 122,00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6 255 000,00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6 255 000,00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6 255 000,00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9 077 122,00</a:t>
                      </a:r>
                    </a:p>
                  </a:txBody>
                  <a:tcPr marL="0" marR="0" marT="0" marB="0" anchor="ctr"/>
                </a:tc>
              </a:tr>
              <a:tr h="50901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Утримання та розвиток автомобільних доріг загального користування та дорожньої інфраструктури за рахунок трансфертів з інших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64"/>
                        </a:lnSpc>
                      </a:pPr>
                      <a:r>
                        <a:rPr lang="uk" sz="550">
                          <a:latin typeface="Times New Roman"/>
                        </a:rPr>
                        <a:t>Інші програми та заходи, пов'язані з економічною діяльністю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18 000,00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18 000,00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138 000,00</a:t>
                      </a:r>
                    </a:p>
                  </a:txBody>
                  <a:tcPr marL="0" marR="0" marT="0" marB="0" anchor="ctr"/>
                </a:tc>
              </a:tr>
              <a:tr h="27736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0117680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7680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Членські внески до асоціацій органів місцевого самоврядування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18 000,00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18 000,00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18 000,00</a:t>
                      </a:r>
                    </a:p>
                    <a:p>
                      <a:pPr indent="0" algn="just"/>
                      <a:r>
                        <a:rPr lang="uk" sz="400">
                          <a:latin typeface="Times New Roman"/>
                        </a:rPr>
                        <a:t>-2-</a:t>
                      </a:r>
                      <a:r>
                        <a:rPr lang="uk" sz="400" baseline="3000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92" y="54864"/>
            <a:ext cx="1658112" cy="347472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9768" y="838200"/>
          <a:ext cx="9887712" cy="6418580"/>
        </p:xfrm>
        <a:graphic>
          <a:graphicData uri="http://schemas.openxmlformats.org/drawingml/2006/table">
            <a:tbl>
              <a:tblPr/>
              <a:tblGrid>
                <a:gridCol w="542544"/>
                <a:gridCol w="496824"/>
                <a:gridCol w="478536"/>
                <a:gridCol w="1990344"/>
                <a:gridCol w="582168"/>
                <a:gridCol w="591312"/>
                <a:gridCol w="615696"/>
                <a:gridCol w="551688"/>
                <a:gridCol w="356616"/>
                <a:gridCol w="612648"/>
                <a:gridCol w="588264"/>
                <a:gridCol w="527304"/>
                <a:gridCol w="332232"/>
                <a:gridCol w="426720"/>
                <a:gridCol w="588264"/>
                <a:gridCol w="606552"/>
              </a:tblGrid>
              <a:tr h="158496"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ru" sz="400">
                          <a:latin typeface="Times New Roman"/>
                        </a:rPr>
                        <a:t>Кол </a:t>
                      </a:r>
                      <a:r>
                        <a:rPr lang="uk" sz="400">
                          <a:latin typeface="Times New Roman"/>
                        </a:rPr>
                        <a:t>ІІроірамноі класифікації </a:t>
                      </a:r>
                      <a:r>
                        <a:rPr lang="ru" sz="400">
                          <a:latin typeface="Times New Roman"/>
                        </a:rPr>
                        <a:t>ни </a:t>
                      </a:r>
                      <a:r>
                        <a:rPr lang="uk" sz="400">
                          <a:latin typeface="Times New Roman"/>
                        </a:rPr>
                        <a:t>лотів </a:t>
                      </a:r>
                      <a:r>
                        <a:rPr lang="ru" sz="400">
                          <a:latin typeface="Times New Roman"/>
                        </a:rPr>
                        <a:t>га </a:t>
                      </a:r>
                      <a:r>
                        <a:rPr lang="uk" sz="400">
                          <a:latin typeface="Times New Roman"/>
                        </a:rPr>
                        <a:t>кредиту ванна місцевих бюджетів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127000" algn="just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 Типової програмної класифікації вида гнів іа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Функціональної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Найменування головного розпорядника коиггів місцевого бюджету </a:t>
                      </a:r>
                      <a:r>
                        <a:rPr lang="uk" sz="550" i="1">
                          <a:latin typeface="Times New Roman"/>
                        </a:rPr>
                        <a:t>і</a:t>
                      </a:r>
                      <a:r>
                        <a:rPr lang="uk" sz="550">
                          <a:latin typeface="Times New Roman"/>
                        </a:rPr>
                        <a:t> 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Разом</a:t>
                      </a:r>
                    </a:p>
                  </a:txBody>
                  <a:tcPr marL="0" marR="0" marT="0" marB="0" anchor="ctr"/>
                </a:tc>
              </a:tr>
              <a:tr h="112776"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 них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видатки розвитку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390144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оплата 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marR="101600" indent="0" algn="just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оплата</a:t>
                      </a:r>
                    </a:p>
                    <a:p>
                      <a:pPr indent="0"/>
                      <a:r>
                        <a:rPr lang="uk" sz="550">
                          <a:latin typeface="Times New Roman"/>
                        </a:rPr>
                        <a:t>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</a:tr>
              <a:tr h="76809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0117691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7691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Цільові фонди, утворені Верховною Радою Автономної Республіки Крим, органами місцевого самоврядування і місцевими органами виконавчої влади і фонди, утворені Верховною Радою АРК, органами місцевого самоврядування і місцевими органами виконавчої влади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Інша діяльність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35 720,00</a:t>
                      </a:r>
                    </a:p>
                  </a:txBody>
                  <a:tcPr marL="0" marR="0" marT="0" marB="0" anchor="b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8200000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Громадський порядок та безпека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</a:tr>
              <a:tr h="15849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0118230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8230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0380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Інші заходи громадського порядку та безпеки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9 720,00</a:t>
                      </a:r>
                    </a:p>
                  </a:txBody>
                  <a:tcPr marL="0" marR="0" marT="0" marB="0" anchor="b"/>
                </a:tc>
              </a:tr>
              <a:tr h="23164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8300000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Охорона навколишнього природного середовища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</a:tr>
              <a:tr h="27127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0118330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Інша діяльність у сфері екології та охорони природних ресурсів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26 000,00</a:t>
                      </a:r>
                    </a:p>
                  </a:txBody>
                  <a:tcPr marL="0" marR="0" marT="0" marB="0" anchor="ctr"/>
                </a:tc>
              </a:tr>
              <a:tr h="15544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8700000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Резервний фонд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650 000,00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650 000,00</a:t>
                      </a:r>
                    </a:p>
                  </a:txBody>
                  <a:tcPr marL="0" marR="0" marT="0" marB="0" anchor="b"/>
                </a:tc>
              </a:tr>
              <a:tr h="13716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0118700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8700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Резервний фонд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650 000,00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650 000,00</a:t>
                      </a:r>
                    </a:p>
                  </a:txBody>
                  <a:tcPr marL="0" marR="0" marT="0" marB="0" anchor="b"/>
                </a:tc>
              </a:tr>
              <a:tr h="13106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Міжбюджетні трансферти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2 997 460,00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2 997 460,00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</a:t>
                      </a:r>
                      <a:r>
                        <a:rPr lang="uk" sz="550" i="1">
                          <a:latin typeface="Times New Roman"/>
                        </a:rPr>
                        <a:t>997</a:t>
                      </a:r>
                      <a:r>
                        <a:rPr lang="uk" sz="550">
                          <a:latin typeface="Times New Roman"/>
                        </a:rPr>
                        <a:t> 460,00</a:t>
                      </a:r>
                    </a:p>
                  </a:txBody>
                  <a:tcPr marL="0" marR="0" marT="0" marB="0" anchor="b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Дотації з місцевого бюджету іншим бюджетам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0119110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Реверсна дотація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</a:tr>
              <a:tr h="493776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9400000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Субвенції з місцевого бюджету іншим місцевим бюджетам на здійснення програм та заходів у галузі охорони здоров’я за рахунок субвенція з державного бюджету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0119410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Субвенція з місцевого бюджету на здійснення переданих видатків у сфері охорони здоров’я за рахунок коштів медичної субвенції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</a:tr>
              <a:tr h="40538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9700000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Субвенції з місцевого бюджету іншим місцевим бюджетам на здійснення програм та заходів за рахунок коштів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428 860,00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428 860,00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428 860,00</a:t>
                      </a:r>
                    </a:p>
                  </a:txBody>
                  <a:tcPr marL="0" marR="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0119710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9710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Субвенція з місцевого бюджету на утримання об'єктів спільного користування чи ліквідацію негативних наслідків діяльності об'єктів спільного користування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ctr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Інші субвенції з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408 860,00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408 860,00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408 860,00</a:t>
                      </a:r>
                    </a:p>
                  </a:txBody>
                  <a:tcPr marL="0" marR="0" marT="0" marB="0" anchor="ctr"/>
                </a:tc>
              </a:tr>
              <a:tr h="32918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Відділ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38 104 444,00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38 104 444,00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25 267 864,00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2 973 158,00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3 072 490,00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2 475 000,00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597 490,00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2 475 000,00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41 176 934,00</a:t>
                      </a:r>
                    </a:p>
                  </a:txBody>
                  <a:tcPr marL="0" marR="0" marT="0" marB="0" anchor="ctr"/>
                </a:tc>
              </a:tr>
              <a:tr h="329184"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Віддії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38 104 444,00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38 104 444,00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25 267 864,00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2 973 158,00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3 072490,00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2 475 000,00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597490,00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2 475 000,00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41 176 934,00</a:t>
                      </a:r>
                    </a:p>
                  </a:txBody>
                  <a:tcPr marL="0" marR="0" marT="0" marB="0" anchor="ctr"/>
                </a:tc>
              </a:tr>
              <a:tr h="10668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0110100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Державне управління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2 372 769,00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2 372 769,00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1 854 056,00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</a:t>
                      </a:r>
                      <a:r>
                        <a:rPr lang="uk" sz="550">
                          <a:latin typeface="Times New Roman"/>
                        </a:rPr>
                        <a:t> 372 769,00</a:t>
                      </a:r>
                    </a:p>
                  </a:txBody>
                  <a:tcPr marL="0" marR="0" marT="0" marB="0" anchor="b"/>
                </a:tc>
              </a:tr>
              <a:tr h="396240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0610160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Керівництво і управління у відповідній сфері у містах (місті Києві), селищах, селах, об’єднаних територіальних громадах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2 372 769,00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2 372 769,00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1 854 056,00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2 372 769,00</a:t>
                      </a:r>
                    </a:p>
                  </a:txBody>
                  <a:tcPr marL="0" marR="0" marT="0" marB="0" anchor="ctr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Освіта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31 988 630,00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31 988 630,00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21 380 937,00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</a:t>
                      </a:r>
                      <a:r>
                        <a:rPr lang="uk" sz="550">
                          <a:latin typeface="Times New Roman"/>
                        </a:rPr>
                        <a:t> 589 008,00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3 043 890,00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</a:t>
                      </a:r>
                      <a:r>
                        <a:rPr lang="uk" sz="550">
                          <a:latin typeface="Times New Roman"/>
                        </a:rPr>
                        <a:t> 450 000,00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593 890,00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</a:t>
                      </a:r>
                      <a:r>
                        <a:rPr lang="uk" sz="550">
                          <a:latin typeface="Times New Roman"/>
                        </a:rPr>
                        <a:t> 450 000,00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35 032 520,00</a:t>
                      </a:r>
                    </a:p>
                  </a:txBody>
                  <a:tcPr marL="0" marR="0" marT="0" marB="0" anchor="b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0611010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0910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Надання дошкільної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8 282 083,00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8 282 083,00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5 228 086,00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1 108 180,00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567 490,00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567 490,00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8 849 573,00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982200" y="7330440"/>
            <a:ext cx="60960" cy="853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00">
                <a:latin typeface="Times New Roman"/>
              </a:rPr>
              <a:t>з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432" y="0"/>
            <a:ext cx="149352" cy="1188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000" b="1" i="1">
                <a:latin typeface="Segoe UI"/>
              </a:rPr>
              <a:t>/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2440" y="170688"/>
            <a:ext cx="82296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500" spc="-50">
                <a:latin typeface="Times New Roman"/>
              </a:rPr>
              <a:t>1»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11480" y="701040"/>
          <a:ext cx="9869424" cy="5223764"/>
        </p:xfrm>
        <a:graphic>
          <a:graphicData uri="http://schemas.openxmlformats.org/drawingml/2006/table">
            <a:tbl>
              <a:tblPr/>
              <a:tblGrid>
                <a:gridCol w="530352"/>
                <a:gridCol w="493776"/>
                <a:gridCol w="481584"/>
                <a:gridCol w="1984248"/>
                <a:gridCol w="588264"/>
                <a:gridCol w="588264"/>
                <a:gridCol w="615696"/>
                <a:gridCol w="551688"/>
                <a:gridCol w="353568"/>
                <a:gridCol w="609600"/>
                <a:gridCol w="588264"/>
                <a:gridCol w="533400"/>
                <a:gridCol w="329184"/>
                <a:gridCol w="426720"/>
                <a:gridCol w="588264"/>
                <a:gridCol w="606552"/>
              </a:tblGrid>
              <a:tr h="158496"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 1 ІрОфІІММОІ М„КИф.К</a:t>
                      </a:r>
                      <a:r>
                        <a:rPr lang="uk" sz="400" baseline="-25000">
                          <a:latin typeface="Times New Roman"/>
                        </a:rPr>
                        <a:t>В</a:t>
                      </a:r>
                      <a:r>
                        <a:rPr lang="uk" sz="400">
                          <a:latin typeface="Times New Roman"/>
                        </a:rPr>
                        <a:t>ЦО ііилиікш їй *|КДИІ\ІІШІМ* МІСІЦ'ИНХ ГіЮЦЖСІІ Іі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14300" marR="88900" indent="0" algn="just">
                        <a:lnSpc>
                          <a:spcPts val="576"/>
                        </a:lnSpc>
                        <a:spcAft>
                          <a:spcPts val="210"/>
                        </a:spcAft>
                      </a:pPr>
                      <a:r>
                        <a:rPr lang="uk" sz="400">
                          <a:latin typeface="Times New Roman"/>
                        </a:rPr>
                        <a:t>Код </a:t>
                      </a:r>
                      <a:r>
                        <a:rPr lang="uk" sz="400" cap="small">
                          <a:latin typeface="Times New Roman"/>
                        </a:rPr>
                        <a:t>Тиііопоі </a:t>
                      </a:r>
                      <a:r>
                        <a:rPr lang="uk" sz="400">
                          <a:latin typeface="Times New Roman"/>
                        </a:rPr>
                        <a:t>проіримкої юіасифікації</a:t>
                      </a:r>
                    </a:p>
                    <a:p>
                      <a:pPr indent="0" algn="ctr">
                        <a:lnSpc>
                          <a:spcPts val="576"/>
                        </a:lnSpc>
                      </a:pPr>
                      <a:r>
                        <a:rPr lang="uk" sz="400">
                          <a:latin typeface="Times New Roman"/>
                        </a:rPr>
                        <a:t>крсднгуиапіщ мсіісвнх бюджетів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552"/>
                        </a:lnSpc>
                      </a:pPr>
                      <a:r>
                        <a:rPr lang="uk" sz="400">
                          <a:latin typeface="Times New Roman"/>
                        </a:rPr>
                        <a:t>Функціональної </a:t>
                      </a:r>
                      <a:r>
                        <a:rPr lang="uk" sz="550" i="1">
                          <a:latin typeface="Times New Roman"/>
                        </a:rPr>
                        <a:t>юіаснфіка/іії </a:t>
                      </a:r>
                      <a:r>
                        <a:rPr lang="uk" sz="400">
                          <a:latin typeface="Times New Roman"/>
                        </a:rPr>
                        <a:t>нидатків та крсди гупання бюджету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Найменування головного розпорядника коштів місцевого бюджету' / 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Разом</a:t>
                      </a:r>
                    </a:p>
                  </a:txBody>
                  <a:tcPr marL="0" marR="0" marT="0" marB="0" anchor="ctr"/>
                </a:tc>
              </a:tr>
              <a:tr h="112776"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550" i="1">
                          <a:latin typeface="Times New Roman"/>
                        </a:rPr>
                        <a:t>видатки</a:t>
                      </a:r>
                    </a:p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споживання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них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видатки розвитку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393192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оплата 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marR="101600" indent="0" algn="just">
                        <a:lnSpc>
                          <a:spcPts val="696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оплата</a:t>
                      </a:r>
                    </a:p>
                    <a:p>
                      <a:pPr marL="88900" indent="0"/>
                      <a:r>
                        <a:rPr lang="uk" sz="550">
                          <a:latin typeface="Times New Roman"/>
                        </a:rPr>
                        <a:t>праці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672"/>
                        </a:lnSpc>
                      </a:pPr>
                      <a:r>
                        <a:rPr lang="uk" sz="550">
                          <a:latin typeface="Times New Roman"/>
                        </a:rPr>
                        <a:t>комунальні послуги та енергоносії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</a:tr>
              <a:tr h="545592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0921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Надання загальної середньої освіти загальноосвітніми навчальними закладами (в т.ч. школою-дитячим садком, інтернатом при школі), спеціалізованими школами, ліцеями, гімназіями, колегіумами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21 695 813,00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21 695 813,00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15 016 234,00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1 480 828,00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2 476 400,00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2 450 000,00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26 400,00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</a:t>
                      </a:r>
                      <a:r>
                        <a:rPr lang="uk" sz="550">
                          <a:latin typeface="Times New Roman"/>
                        </a:rPr>
                        <a:t> 450 000,00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24 172 213,00</a:t>
                      </a:r>
                    </a:p>
                  </a:txBody>
                  <a:tcPr marL="0" marR="0" marT="0" marB="0" anchor="ctr"/>
                </a:tc>
              </a:tr>
              <a:tr h="112776"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в тому числі за рахунок: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</a:tr>
              <a:tr h="128016"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- </a:t>
                      </a:r>
                      <a:r>
                        <a:rPr lang="uk" sz="550" i="1">
                          <a:latin typeface="Times New Roman"/>
                        </a:rPr>
                        <a:t>освітньої субвенції з державного бкх)жету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/5 </a:t>
                      </a:r>
                      <a:r>
                        <a:rPr lang="uk" sz="550" i="1">
                          <a:latin typeface="Times New Roman"/>
                        </a:rPr>
                        <a:t>031 100,00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15 031 100,00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12 422 400,00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15 031 100,00</a:t>
                      </a:r>
                    </a:p>
                  </a:txBody>
                  <a:tcPr marL="0" marR="0" marT="0" marB="0" anchor="b"/>
                </a:tc>
              </a:tr>
              <a:tr h="600456"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- дотації з місцевого бюджету на здійснення переданих з державного бюджету видатків з утримання закладів освіти та охорони здоров'я за рахунок відповідної додаткової дотації з державного бюджету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234696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- доходів бюджету об'єднаної територіальної громади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6 664 713,00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6 664 713,00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2 593 834,00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1 480 828,00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2 450 000,00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2 450 000,00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2 450 000,00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9 114 713,00</a:t>
                      </a:r>
                    </a:p>
                  </a:txBody>
                  <a:tcPr marL="0" marR="0" marT="0" marB="0" anchor="ctr"/>
                </a:tc>
              </a:tr>
              <a:tr h="14630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0611160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1160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Інші програми, заклади та заходи у сфері освіти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753 434,00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753 434,00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123 256,00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753 434,00</a:t>
                      </a:r>
                    </a:p>
                  </a:txBody>
                  <a:tcPr marL="0" marR="0" marT="0" marB="0" anchor="b"/>
                </a:tc>
              </a:tr>
              <a:tr h="231648">
                <a:tc>
                  <a:txBody>
                    <a:bodyPr/>
                    <a:lstStyle/>
                    <a:p>
                      <a:pPr indent="0" algn="ctr"/>
                      <a:r>
                        <a:rPr lang="de" sz="550">
                          <a:latin typeface="Times New Roman"/>
                        </a:rPr>
                        <a:t>06U16I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П61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0990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Забезпечення діяльності інших закладів у сфері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150 372,00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150 372,00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 i="1">
                          <a:latin typeface="Times New Roman"/>
                        </a:rPr>
                        <a:t>123 256,00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150 372,00</a:t>
                      </a:r>
                    </a:p>
                  </a:txBody>
                  <a:tcPr marL="0" marR="0" marT="0" marB="0" anchor="ctr"/>
                </a:tc>
              </a:tr>
              <a:tr h="14020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0611162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1162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Інші програми та заходи у сфері освіти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603 062,00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603 062,00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603 062,00</a:t>
                      </a:r>
                    </a:p>
                  </a:txBody>
                  <a:tcPr marL="0" marR="0" marT="0" marB="0" anchor="b"/>
                </a:tc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0611170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1170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0990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Забезпечення діяльності інклюзивно-ресурсних центрів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1 257 300,00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1 257 300,00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1 013 361,00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1 257 300,00</a:t>
                      </a:r>
                    </a:p>
                  </a:txBody>
                  <a:tcPr marL="0" marR="0" marT="0" marB="0" anchor="ctr"/>
                </a:tc>
              </a:tr>
              <a:tr h="140208"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в тому числі за рахунок: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185928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- </a:t>
                      </a:r>
                      <a:r>
                        <a:rPr lang="uk" sz="550" i="1">
                          <a:latin typeface="Times New Roman"/>
                        </a:rPr>
                        <a:t>субвенції з обласного бюдж 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 i="1">
                          <a:latin typeface="Times New Roman"/>
                        </a:rPr>
                        <a:t>1 013 361,00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ctr"/>
                </a:tc>
              </a:tr>
              <a:tr h="25603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 i="1">
                          <a:latin typeface="Times New Roman"/>
                        </a:rPr>
                        <a:t>- доходів бюджету об'єднаної територіальної громади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21 000,00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21000,00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21 000,00</a:t>
                      </a:r>
                    </a:p>
                  </a:txBody>
                  <a:tcPr marL="0" marR="0" marT="0" marB="0" anchor="ctr"/>
                </a:tc>
              </a:tr>
              <a:tr h="137160"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Культура і мистецтво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3 262 934,00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3 262 934,00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1 831 960,00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384 150,00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 i="1">
                          <a:latin typeface="Times New Roman"/>
                        </a:rPr>
                        <a:t>28</a:t>
                      </a:r>
                      <a:r>
                        <a:rPr lang="uk" sz="400">
                          <a:latin typeface="Times New Roman"/>
                        </a:rPr>
                        <a:t> </a:t>
                      </a:r>
                      <a:r>
                        <a:rPr lang="uk" sz="550">
                          <a:latin typeface="Times New Roman"/>
                        </a:rPr>
                        <a:t>600,00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3 600,00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3 291 534,00</a:t>
                      </a:r>
                    </a:p>
                  </a:txBody>
                  <a:tcPr marL="0" marR="0" marT="0" marB="0" anchor="b"/>
                </a:tc>
              </a:tr>
              <a:tr h="164592"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0614030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4030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0824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Забезпечення діяльності бібліотек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467 336,00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467 336,00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367 457,00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492 336,00</a:t>
                      </a:r>
                    </a:p>
                  </a:txBody>
                  <a:tcPr marL="0" marR="0" marT="0" marB="0" anchor="b"/>
                </a:tc>
              </a:tr>
              <a:tr h="326136"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0614060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16"/>
                        </a:lnSpc>
                      </a:pPr>
                      <a:r>
                        <a:rPr lang="uk" sz="550">
                          <a:latin typeface="Times New Roman"/>
                        </a:rPr>
                        <a:t>Забезпечення діяльності палаців і будинків культури, клубів, центрів дозвілля та інших клубних закладів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2 795 598,00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2 795 598,00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1 464 503,00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384 150,00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3 600,00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3 600,00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2 799 198,00</a:t>
                      </a:r>
                    </a:p>
                  </a:txBody>
                  <a:tcPr marL="0" marR="0" marT="0" marB="0" anchor="ctr"/>
                </a:tc>
              </a:tr>
              <a:tr h="109728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Фізична культура і спорт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480111,00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480 111,00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200 911,00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480 111,00</a:t>
                      </a:r>
                    </a:p>
                  </a:txBody>
                  <a:tcPr marL="0" marR="0" marT="0" marB="0" anchor="b"/>
                </a:tc>
              </a:tr>
              <a:tr h="252984"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0615031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0810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Утримання та навчально-тренувальна робота комунальних дитячо-юнацьких спортивних шкіл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255111,00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255 111,00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200 911,00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255 111,00</a:t>
                      </a:r>
                    </a:p>
                  </a:txBody>
                  <a:tcPr marL="0" marR="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127000" indent="0"/>
                      <a:r>
                        <a:rPr lang="uk" sz="550">
                          <a:latin typeface="Times New Roman"/>
                        </a:rPr>
                        <a:t>0615062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5062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0810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840"/>
                        </a:lnSpc>
                      </a:pPr>
                      <a:r>
                        <a:rPr lang="uk" sz="550">
                          <a:latin typeface="Times New Roman"/>
                        </a:rPr>
                        <a:t>Підтримка спорту вищих досягнень та організацій, які здійснюють фізкультурно-спортивну діяльність в регіоні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225 000,00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550">
                          <a:latin typeface="Times New Roman"/>
                        </a:rPr>
                        <a:t>225 000,00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225 000,00</a:t>
                      </a:r>
                    </a:p>
                  </a:txBody>
                  <a:tcPr marL="0" marR="0" marT="0" marB="0" anchor="ctr"/>
                </a:tc>
              </a:tr>
              <a:tr h="176784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0" indent="0"/>
                      <a:r>
                        <a:rPr lang="uk" sz="550">
                          <a:latin typeface="Times New Roman"/>
                        </a:rPr>
                        <a:t>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550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69 200 224,00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68 550 224,00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38 533 264,00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4 626 111,00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16 903 866,00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16 160 376,00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743 490,00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16160 376,00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550">
                          <a:latin typeface="Times New Roman"/>
                        </a:rPr>
                        <a:t>86 104 090,00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1480" y="6010656"/>
            <a:ext cx="804672" cy="1036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50">
                <a:latin typeface="Times New Roman"/>
              </a:rPr>
              <a:t>Секретар сільської ради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427464" y="5980176"/>
            <a:ext cx="51206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00">
                <a:latin typeface="Times New Roman"/>
              </a:rPr>
              <a:t>К.М.Костюк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6800" y="1347216"/>
            <a:ext cx="804672" cy="176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9700" indent="0">
              <a:lnSpc>
                <a:spcPts val="432"/>
              </a:lnSpc>
            </a:pPr>
            <a:r>
              <a:rPr lang="uk" sz="400">
                <a:latin typeface="Times New Roman"/>
              </a:rPr>
              <a:t>від ,12.2019(югу</a:t>
            </a:r>
          </a:p>
          <a:p>
            <a:pPr indent="0" algn="just">
              <a:lnSpc>
                <a:spcPts val="432"/>
              </a:lnSpc>
            </a:pPr>
            <a:r>
              <a:rPr lang="uk" sz="400">
                <a:latin typeface="Candara"/>
              </a:rPr>
              <a:t>&lt;й бюджет Ягушинеиькоі сільської сб’гднаї срнторі&amp;гьноі громади нв 2020 рік*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2064" y="1569720"/>
            <a:ext cx="5114544" cy="3230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879596" indent="0">
              <a:lnSpc>
                <a:spcPts val="864"/>
              </a:lnSpc>
            </a:pPr>
            <a:r>
              <a:rPr lang="uk" sz="550">
                <a:latin typeface="Times New Roman"/>
              </a:rPr>
              <a:t>Міжбюджетиі трансферти на 2019 рік</a:t>
            </a:r>
          </a:p>
          <a:p>
            <a:pPr indent="0">
              <a:lnSpc>
                <a:spcPts val="864"/>
              </a:lnSpc>
            </a:pPr>
            <a:r>
              <a:rPr lang="uk" sz="450" u="sng">
                <a:latin typeface="Century Gothic"/>
              </a:rPr>
              <a:t>02523000000</a:t>
            </a:r>
          </a:p>
          <a:p>
            <a:pPr indent="0">
              <a:lnSpc>
                <a:spcPts val="864"/>
              </a:lnSpc>
            </a:pPr>
            <a:r>
              <a:rPr lang="uk" sz="450">
                <a:latin typeface="Times New Roman"/>
              </a:rPr>
              <a:t>(код бюджету)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7160" y="1953768"/>
          <a:ext cx="10146792" cy="2103120"/>
        </p:xfrm>
        <a:graphic>
          <a:graphicData uri="http://schemas.openxmlformats.org/drawingml/2006/table">
            <a:tbl>
              <a:tblPr/>
              <a:tblGrid>
                <a:gridCol w="374904"/>
                <a:gridCol w="999744"/>
                <a:gridCol w="579120"/>
                <a:gridCol w="469392"/>
                <a:gridCol w="512064"/>
                <a:gridCol w="387096"/>
                <a:gridCol w="338328"/>
                <a:gridCol w="499872"/>
                <a:gridCol w="569976"/>
                <a:gridCol w="402336"/>
                <a:gridCol w="429768"/>
                <a:gridCol w="335280"/>
                <a:gridCol w="338328"/>
                <a:gridCol w="481584"/>
                <a:gridCol w="381000"/>
                <a:gridCol w="478536"/>
                <a:gridCol w="560832"/>
                <a:gridCol w="350520"/>
                <a:gridCol w="368808"/>
                <a:gridCol w="478536"/>
                <a:gridCol w="374904"/>
                <a:gridCol w="435864"/>
              </a:tblGrid>
              <a:tr h="192024">
                <a:tc rowSpan="5"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Кед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 b="1">
                          <a:latin typeface="Times New Roman"/>
                        </a:rPr>
                        <a:t>Назві бюджету - пдержувача'калавяч» мвкбюджетиого трансферту</a:t>
                      </a: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Трансферти з інших місцевих бюджетів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gridSpan="16"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Трансферти іишми бюджетам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131064">
                <a:tc v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Дотація на здійснення переданих т державного бюджету видатків т утримання такладів освіти та охорони здоров'я та рахунок відповідної дцда </a:t>
                      </a:r>
                      <a:r>
                        <a:rPr lang="uk" sz="400" cap="small">
                          <a:latin typeface="Times New Roman"/>
                        </a:rPr>
                        <a:t>іковія</a:t>
                      </a:r>
                      <a:r>
                        <a:rPr lang="uk" sz="400">
                          <a:latin typeface="Times New Roman"/>
                        </a:rPr>
                        <a:t> дотації т державна« бюджету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Субвенції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114300" indent="0"/>
                      <a:r>
                        <a:rPr lang="uk" sz="550">
                          <a:latin typeface="Times New Roman"/>
                        </a:rPr>
                        <a:t>—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indent="0" algn="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Реверсна дотація***</a:t>
                      </a:r>
                    </a:p>
                  </a:txBody>
                  <a:tcPr marL="0" marR="0" marT="0" marB="0" anchor="ctr"/>
                </a:tc>
                <a:tc gridSpan="14"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Субвенції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усьоп.</a:t>
                      </a:r>
                    </a:p>
                  </a:txBody>
                  <a:tcPr marL="0" marR="0" marT="0" marB="0" anchor="ctr"/>
                </a:tc>
              </a:tr>
              <a:tr h="170688"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іагиьіюгв фонду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спеціального</a:t>
                      </a:r>
                    </a:p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фонду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gridSpan="14"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тягального фонду: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432816"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тлійснення переданих видатків у сфері освіти за рахунок коштів освітньої субвенції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Іішіі субвеншї**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Субвенція 3 місцевого бюджету на здійснення переданих видатків у сфері охорони здоров'я та рахунок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Субвенція з місцевого бюджету на утримання об’єктів спільного користування чи ліквідацію негативних наслідків діяльності об'єктів спільного</a:t>
                      </a:r>
                    </a:p>
                  </a:txBody>
                  <a:tcPr marL="0" marR="0" marT="0" marB="0" anchor="ctr"/>
                </a:tc>
                <a:tc gridSpan="12"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Інші субв ниції:****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</a:tr>
              <a:tr h="667512"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оплату праїв педагогічних працівників інклюзивно* ресурсних центрів області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виконання програм в рамках виконання власних повноважень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утримання КУ "Вінницький районний Трудовий архів" Вінницької районної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  <a:spcAft>
                          <a:spcPts val="210"/>
                        </a:spcAft>
                      </a:pPr>
                      <a:r>
                        <a:rPr lang="uk" sz="400">
                          <a:latin typeface="Times New Roman"/>
                        </a:rPr>
                        <a:t>на утримання керівника гуртка т туризму КУ "Будинок дитячої та юнацька</a:t>
                      </a:r>
                    </a:p>
                    <a:p>
                      <a:pPr indent="0" algn="ctr">
                        <a:lnSpc>
                          <a:spcPts val="504"/>
                        </a:lnSpc>
                      </a:pPr>
                      <a:r>
                        <a:rPr lang="uk" sz="400">
                          <a:latin typeface="Times New Roman"/>
                        </a:rPr>
                        <a:t>Вінницька районної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утримання тренера т футболу </a:t>
                      </a:r>
                      <a:r>
                        <a:rPr lang="ru" sz="400">
                          <a:latin typeface="Times New Roman"/>
                        </a:rPr>
                        <a:t>КЗ ДЮСШ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утримання інструкторів з фізична культури і спорту ВФСГ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виплату компенсації фізичним особам.</a:t>
                      </a:r>
                    </a:p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«і надають соївальні послуги </a:t>
                      </a:r>
                      <a:r>
                        <a:rPr lang="uk" sz="400" cap="small">
                          <a:latin typeface="Times New Roman"/>
                        </a:rPr>
                        <a:t>(зіідно</a:t>
                      </a:r>
                      <a:r>
                        <a:rPr lang="uk" sz="400">
                          <a:latin typeface="Times New Roman"/>
                        </a:rPr>
                        <a:t> постанови КМУ від </a:t>
                      </a:r>
                      <a:r>
                        <a:rPr lang="uk" sz="400" b="1">
                          <a:latin typeface="Times New Roman"/>
                        </a:rPr>
                        <a:t>29.04.2004 </a:t>
                      </a:r>
                      <a:r>
                        <a:rPr lang="uk" sz="400">
                          <a:latin typeface="Times New Roman"/>
                        </a:rPr>
                        <a:t>р.</a:t>
                      </a:r>
                    </a:p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 b="1">
                          <a:latin typeface="Times New Roman"/>
                        </a:rPr>
                        <a:t>№558)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оплату елек ірозв'язку категорій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пільгове медичне обслуговування ■ромадян які постраждали внасшок Чорнобильської катастрофи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04"/>
                        </a:lnSpc>
                      </a:pPr>
                      <a:r>
                        <a:rPr lang="uk" sz="400">
                          <a:latin typeface="Times New Roman"/>
                        </a:rPr>
                        <a:t>для компенсації витрат на транспортне обслуговування інвалідів, витрат на бензин, ремонт та техгячне обслуговування автомобілів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утримання іфацівнюпв ФАПів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утримання посади водія в Нкушинецькій АЗПСМ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04"/>
                        </a:lnSpc>
                      </a:pPr>
                      <a:r>
                        <a:rPr lang="uk" sz="400">
                          <a:latin typeface="Times New Roman"/>
                        </a:rPr>
                        <a:t>для табезпечекня безоплатного та пільгового відпуску шкарськнх засобів за рецептами лікарів окремих груп населення та важкохворих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528"/>
                        </a:lnSpc>
                      </a:pPr>
                      <a:r>
                        <a:rPr lang="uk" sz="400">
                          <a:latin typeface="Times New Roman"/>
                        </a:rPr>
                        <a:t>на оплату енерізіносіів закладів охорони здоров’я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sz="3200"/>
                    </a:p>
                  </a:txBody>
                  <a:tcPr marL="0" marR="0" marT="0" marB="0"/>
                </a:tc>
              </a:tr>
              <a:tr h="70104"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ІЗ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/>
                </a:tc>
              </a:tr>
              <a:tr h="76200"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02303200000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 cap="small">
                          <a:latin typeface="Times New Roman"/>
                        </a:rPr>
                        <a:t>Вінницький </a:t>
                      </a:r>
                      <a:r>
                        <a:rPr lang="uk" sz="400">
                          <a:latin typeface="Times New Roman"/>
                        </a:rPr>
                        <a:t>районний бюджет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1 716200.00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71 860.00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80 000,00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30 000,00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112 000,00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100 000.00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2 110 060.00</a:t>
                      </a:r>
                    </a:p>
                  </a:txBody>
                  <a:tcPr marL="0" marR="0" marT="0" marB="0" anchor="b"/>
                </a:tc>
              </a:tr>
              <a:tr h="76200"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02201!00000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Бюджет міста Вінниці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777000.00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777000,00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</a:tr>
              <a:tr h="76200">
                <a:tc>
                  <a:txBody>
                    <a:bodyPr/>
                    <a:lstStyle/>
                    <a:p>
                      <a:pPr indent="0"/>
                      <a:r>
                        <a:rPr lang="uk" sz="400" b="1">
                          <a:latin typeface="Times New Roman"/>
                        </a:rPr>
                        <a:t>021ІНЮООООО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Обласний бюджет Вінницької області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1236300,00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</a:tr>
              <a:tr h="79248"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Державний бюджеі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400" b="1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852 400,00</a:t>
                      </a:r>
                    </a:p>
                  </a:txBody>
                  <a:tcPr marL="0" marR="0" marT="0" marB="0" anchor="b"/>
                </a:tc>
              </a:tr>
              <a:tr h="85344">
                <a:tc>
                  <a:txBody>
                    <a:bodyPr/>
                    <a:lstStyle/>
                    <a:p>
                      <a:pPr indent="0" algn="ctr"/>
                      <a:r>
                        <a:rPr lang="uk" sz="400" b="1">
                          <a:latin typeface="Times New Roman"/>
                        </a:rPr>
                        <a:t>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(МІН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1 236 300.00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777 000.00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777 000.00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400">
                          <a:latin typeface="Times New Roman"/>
                        </a:rPr>
                        <a:t>852 400.00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1 716 200.00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71 860.00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80 000.00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30 000.00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112 000.00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>
                          <a:latin typeface="Times New Roman"/>
                        </a:rPr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100 000.00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400">
                          <a:latin typeface="Times New Roman"/>
                        </a:rPr>
                        <a:t>2 962 460.00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7160" y="4142232"/>
            <a:ext cx="722376" cy="944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630"/>
              </a:spcBef>
            </a:pPr>
            <a:r>
              <a:rPr lang="uk" sz="500">
                <a:latin typeface="Times New Roman"/>
              </a:rPr>
              <a:t>Секретар сільської ради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3976" y="4130040"/>
            <a:ext cx="341376" cy="731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400">
                <a:latin typeface="Times New Roman"/>
              </a:rPr>
              <a:t>ІСМ.Коспок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97496" y="554736"/>
            <a:ext cx="2307336" cy="5730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888"/>
              </a:lnSpc>
            </a:pPr>
            <a:r>
              <a:rPr lang="uk" sz="700">
                <a:latin typeface="Times New Roman"/>
              </a:rPr>
              <a:t>Додаток № 5</a:t>
            </a:r>
          </a:p>
          <a:p>
            <a:pPr marR="245364" indent="0" algn="ctr">
              <a:lnSpc>
                <a:spcPts val="888"/>
              </a:lnSpc>
            </a:pPr>
            <a:r>
              <a:rPr lang="uk" sz="700">
                <a:latin typeface="Times New Roman"/>
              </a:rPr>
              <a:t>до рішення 39 сесії сільської ради 7 скликання від 24.12.2019 року</a:t>
            </a:r>
          </a:p>
          <a:p>
            <a:pPr indent="0" algn="ctr">
              <a:lnSpc>
                <a:spcPts val="888"/>
              </a:lnSpc>
              <a:spcAft>
                <a:spcPts val="840"/>
              </a:spcAft>
            </a:pPr>
            <a:r>
              <a:rPr lang="uk" sz="700">
                <a:latin typeface="Times New Roman"/>
              </a:rPr>
              <a:t>"Про місцевий бюджет Якушинецької сільської об'єднаної територіальної громади на 2020 рік"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35152" y="1228344"/>
            <a:ext cx="9473184" cy="3596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spcBef>
                <a:spcPts val="840"/>
              </a:spcBef>
              <a:spcAft>
                <a:spcPts val="420"/>
              </a:spcAft>
            </a:pPr>
            <a:r>
              <a:rPr lang="uk" sz="1100" b="1">
                <a:latin typeface="Times New Roman"/>
              </a:rPr>
              <a:t>Розподіл коштів бюджету розвитку на здійснення заходів із будівництва, реконструкції і реставрації об'єктів виробничої, комунікаційної та</a:t>
            </a:r>
          </a:p>
          <a:p>
            <a:pPr marL="3003296" indent="0">
              <a:spcAft>
                <a:spcPts val="840"/>
              </a:spcAft>
            </a:pPr>
            <a:r>
              <a:rPr lang="uk" sz="1100" b="1">
                <a:latin typeface="Times New Roman"/>
              </a:rPr>
              <a:t>соціальної інфраструктури за об'єктами у 2020 році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8472" y="1722120"/>
            <a:ext cx="652272" cy="2987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840"/>
              </a:spcBef>
              <a:spcAft>
                <a:spcPts val="420"/>
              </a:spcAft>
            </a:pPr>
            <a:r>
              <a:rPr lang="uk" sz="750" b="1" u="sng">
                <a:latin typeface="Times New Roman"/>
              </a:rPr>
              <a:t>02523000000</a:t>
            </a:r>
          </a:p>
          <a:p>
            <a:pPr indent="0"/>
            <a:r>
              <a:rPr lang="uk" sz="750">
                <a:latin typeface="Times New Roman"/>
              </a:rPr>
              <a:t>(код бюджету)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216896" y="2081784"/>
            <a:ext cx="188976" cy="944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00">
                <a:latin typeface="Times New Roman"/>
              </a:rPr>
              <a:t>(гри)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2752" y="2179320"/>
          <a:ext cx="9729216" cy="5132832"/>
        </p:xfrm>
        <a:graphic>
          <a:graphicData uri="http://schemas.openxmlformats.org/drawingml/2006/table">
            <a:tbl>
              <a:tblPr/>
              <a:tblGrid>
                <a:gridCol w="658368"/>
                <a:gridCol w="582168"/>
                <a:gridCol w="664464"/>
                <a:gridCol w="2017776"/>
                <a:gridCol w="1682496"/>
                <a:gridCol w="792480"/>
                <a:gridCol w="798576"/>
                <a:gridCol w="765048"/>
                <a:gridCol w="877824"/>
                <a:gridCol w="890016"/>
              </a:tblGrid>
              <a:tr h="1033272">
                <a:tc>
                  <a:txBody>
                    <a:bodyPr/>
                    <a:lstStyle/>
                    <a:p>
                      <a:pPr indent="0" algn="ctr">
                        <a:lnSpc>
                          <a:spcPts val="81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Програмно' класифікації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1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1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1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</a:t>
                      </a:r>
                      <a:r>
                        <a:rPr lang="uk" sz="750" i="1">
                          <a:latin typeface="Times New Roman"/>
                        </a:rPr>
                        <a:t>і</a:t>
                      </a:r>
                      <a:r>
                        <a:rPr lang="uk" sz="750">
                          <a:latin typeface="Times New Roman"/>
                        </a:rPr>
                        <a:t> </a:t>
                      </a:r>
                      <a:r>
                        <a:rPr lang="uk" sz="750" b="1">
                          <a:latin typeface="Times New Roman"/>
                        </a:rPr>
                        <a:t>відповідального виконавця, найменування бюджетної програми згідно з Типовою програмною класифікацією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об'єкта будівництва / вид будівельних робіт, у тому числі проектні роботи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тривалість будівництва (рік початку і завершення)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вартість будівництва,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</a:t>
                      </a:r>
                    </a:p>
                    <a:p>
                      <a:pPr marL="152400" indent="-152400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виконання робіт на початок бюджетного періоду, </a:t>
                      </a:r>
                      <a:r>
                        <a:rPr lang="uk" sz="600" i="1">
                          <a:latin typeface="MS Reference Sans Serif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Обсяг видатків бюджету розвитку, які спрямовуються на будівництво об'єкта у бюджетному періоді,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 готовності об'єкта на кінець бюджетного періоду, %</a:t>
                      </a:r>
                    </a:p>
                  </a:txBody>
                  <a:tcPr marL="0" marR="0" marT="0" marB="0" anchor="ctr"/>
                </a:tc>
              </a:tr>
              <a:tr h="11582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/>
                </a:tc>
              </a:tr>
              <a:tr h="13106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13 685 376,0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13 685 376,0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0110100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Державне управління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1 400 000,0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899160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uk" sz="750">
                          <a:latin typeface="Times New Roman"/>
                        </a:rPr>
                        <a:t>Організаційне, інформаційно-аналітичне та матеріально-технічне забезпечення діяльності обласної ради, районної ради, районної у місті ради (у разі її створення), міської, селищної, сільської рад та їх виконавчих комітетів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Капітальні видатки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457200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>
                          <a:latin typeface="Times New Roman"/>
                        </a:rPr>
                        <a:t>Капітальний ремонт об'єктів комунальної власності, які знаходяться на балансі сільської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1 350 000,0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307848"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520700" indent="0">
                        <a:lnSpc>
                          <a:spcPts val="960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Капітальний ремонт даху Зарванецької ЗОШ 1-І! ступенів, балансоутримувачем якої є сільська рада (з виготовленням ПКД)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1 300 000,0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347472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Капітальний ремонт шкільної їдальні Комунального закладу "Якушинецький ліцей”, балансоутримувачем якої є сільська рада (виготовлення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16459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7300000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Будівництво та регіональний розвиток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5 253 376,0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</a:tr>
              <a:tr h="329184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uk" sz="750">
                          <a:latin typeface="Times New Roman"/>
                        </a:rPr>
                        <a:t>Будівництво об'єктів житлово-комунального господарства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1 000 000,0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</a:tr>
              <a:tr h="234696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Реконструкція площі в с.Лисогора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1 000 000,0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417576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uk" sz="750">
                          <a:latin typeface="Times New Roman"/>
                        </a:rPr>
                        <a:t>Будівництво інших об'єктів соціальної та виробничої інфраструктури комунальної власності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3 753 3 76,0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Будівництво памптреку в с.Зарванці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350 000,0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872472" y="7370064"/>
            <a:ext cx="5181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200" b="1">
                <a:latin typeface="Times New Roman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4472" y="30480"/>
            <a:ext cx="51816" cy="1524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900">
                <a:latin typeface="Lucida Sans Unicode"/>
              </a:rPr>
              <a:t>I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49808" y="429768"/>
          <a:ext cx="9732264" cy="6888480"/>
        </p:xfrm>
        <a:graphic>
          <a:graphicData uri="http://schemas.openxmlformats.org/drawingml/2006/table">
            <a:tbl>
              <a:tblPr/>
              <a:tblGrid>
                <a:gridCol w="646176"/>
                <a:gridCol w="582168"/>
                <a:gridCol w="667512"/>
                <a:gridCol w="2020824"/>
                <a:gridCol w="1688592"/>
                <a:gridCol w="792480"/>
                <a:gridCol w="798576"/>
                <a:gridCol w="765048"/>
                <a:gridCol w="877824"/>
                <a:gridCol w="893064"/>
              </a:tblGrid>
              <a:tr h="1018032">
                <a:tc>
                  <a:txBody>
                    <a:bodyPr/>
                    <a:lstStyle/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Програмної класифікації нидатків та кр силування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га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 програми згідно з Типовою програмною класифікацією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об'єкта будівництва / вид будівельних робіт, у тому числі проектні роботи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тривалість будівництва (рік початку і завершення)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вартість будівництва,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</a:t>
                      </a:r>
                    </a:p>
                    <a:p>
                      <a:pPr marL="152400" indent="-152400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виконання робіт на початок бюджетного періоду, </a:t>
                      </a:r>
                      <a:r>
                        <a:rPr lang="uk" sz="600" i="1">
                          <a:latin typeface="MS Reference Sans Serif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Обсяг видатків бюджету розвитку, які спрямовуються на будівництво об’єкта у бюджетному періоді,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 готовності об'єкта на кінець бюджетного періоду, </a:t>
                      </a:r>
                      <a:r>
                        <a:rPr lang="uk" sz="600" i="1">
                          <a:latin typeface="MS Reference Sans Serif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R="139700" indent="0" algn="just">
                        <a:lnSpc>
                          <a:spcPts val="1008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Реконструкція системи теплопостачання з використанням альтернативних джерел енергії будинку культури в с.Якушинці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2019-2020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4 372121,0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62,2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1 653 3 76,0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 algn="just"/>
                      <a:r>
                        <a:rPr lang="uk" sz="750" i="1">
                          <a:latin typeface="Times New Roman"/>
                        </a:rPr>
                        <a:t>Реконструкція системи електропостачання будинку культури в с.Якушинці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950 000,0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0" algn="just"/>
                      <a:r>
                        <a:rPr lang="uk" sz="750" i="1">
                          <a:latin typeface="Times New Roman"/>
                        </a:rPr>
                        <a:t>Реконструкція системи електропостачання будинку культури в с.Майдан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800 000,0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576072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Співфінансування інвестиційних проектів, що реалізуються за рахунок коштів державного фонду регіонального розвитку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500 000,0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341376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R="203200" indent="0">
                        <a:lnSpc>
                          <a:spcPts val="1008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Співфінансування будівництва ЗОШ1-Ш ступенів по вул.Мирна в с. Зарванці Вінницького району Вінницької області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500 000,0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32613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7400000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Тренспортта транспортна інфраструктура, дорожнє господарство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 i="1">
                          <a:latin typeface="Times New Roman"/>
                        </a:rPr>
                        <a:t>1</a:t>
                      </a:r>
                      <a:r>
                        <a:rPr lang="uk" sz="750" b="1">
                          <a:latin typeface="Times New Roman"/>
                        </a:rPr>
                        <a:t>032 000,0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</a:tr>
              <a:tr h="445008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0117461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Утримання та розвиток автомобільних доріг та дорожньої інфраструктури за рахунок коштів місцевого бюджету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Капітальний ремонт доріг в населених пунктах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6 255 000,0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170688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750" b="1">
                          <a:latin typeface="Times New Roman"/>
                        </a:rPr>
                        <a:t>у тому числі: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246888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вул.Стуса в с.Зарванці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840 000,0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вул.Виноградна в с.Зарванці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840 000,0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62128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вул.Морська в с.Зарванці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800 000,0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68224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вул.Дружби в с-щі Березина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600 000,0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71272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вул.Шевченка в с.Лисогора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925 000,0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77368"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вул.Набережна в с.Ксаверівка (з виготовленням ПКД)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1 200 000,0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</a:tr>
              <a:tr h="280416">
                <a:tc>
                  <a:txBody>
                    <a:bodyPr/>
                    <a:lstStyle/>
                    <a:p>
                      <a:pPr indent="0" algn="r"/>
                      <a:r>
                        <a:rPr lang="uk" sz="750" b="1">
                          <a:latin typeface="Times New Roman"/>
                        </a:rPr>
                        <a:t>«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 8-го Березняв с.Слобода-Дашковецька (з виготовленням ПКД)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1 050 000,0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</a:tr>
              <a:tr h="594360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Утримання та розвиток автомобільних доріг загального користування та дорожньої інфраструктури за рахунок трансфертів з інших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777 000,0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289560"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дорожнього покриття по вул.</a:t>
                      </a:r>
                      <a:r>
                        <a:rPr lang="ru" sz="750" i="1">
                          <a:latin typeface="Times New Roman"/>
                        </a:rPr>
                        <a:t>Мечникова </a:t>
                      </a:r>
                      <a:r>
                        <a:rPr lang="uk" sz="750" i="1">
                          <a:latin typeface="Times New Roman"/>
                        </a:rPr>
                        <a:t>в с.Зарванці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777 000,0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</a:tr>
              <a:tr h="45415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Відділ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</a:t>
                      </a:r>
                      <a:r>
                        <a:rPr lang="uk" sz="750">
                          <a:latin typeface="Times New Roman"/>
                        </a:rPr>
                        <a:t> </a:t>
                      </a:r>
                      <a:r>
                        <a:rPr lang="uk" sz="750" b="1">
                          <a:latin typeface="Times New Roman"/>
                        </a:rPr>
                        <a:t>475 000,0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933432" y="7388352"/>
            <a:ext cx="7010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500"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49808" y="505968"/>
          <a:ext cx="9713976" cy="3861816"/>
        </p:xfrm>
        <a:graphic>
          <a:graphicData uri="http://schemas.openxmlformats.org/drawingml/2006/table">
            <a:tbl>
              <a:tblPr/>
              <a:tblGrid>
                <a:gridCol w="640080"/>
                <a:gridCol w="582168"/>
                <a:gridCol w="670560"/>
                <a:gridCol w="2014728"/>
                <a:gridCol w="1682496"/>
                <a:gridCol w="792480"/>
                <a:gridCol w="795528"/>
                <a:gridCol w="765048"/>
                <a:gridCol w="874776"/>
                <a:gridCol w="896112"/>
              </a:tblGrid>
              <a:tr h="1021080">
                <a:tc>
                  <a:txBody>
                    <a:bodyPr/>
                    <a:lstStyle/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Програмної класифікації видатків та кредитування місцевого</a:t>
                      </a:r>
                    </a:p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79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 програми </a:t>
                      </a:r>
                      <a:r>
                        <a:rPr lang="uk" sz="400" i="1" cap="small" spc="50">
                          <a:latin typeface="Times New Roman"/>
                        </a:rPr>
                        <a:t>згідно</a:t>
                      </a:r>
                      <a:r>
                        <a:rPr lang="uk" sz="400" i="1" spc="50">
                          <a:latin typeface="Times New Roman"/>
                        </a:rPr>
                        <a:t> з</a:t>
                      </a:r>
                      <a:r>
                        <a:rPr lang="uk" sz="400">
                          <a:latin typeface="Times New Roman"/>
                        </a:rPr>
                        <a:t> </a:t>
                      </a:r>
                      <a:r>
                        <a:rPr lang="uk" sz="750" b="1">
                          <a:latin typeface="Times New Roman"/>
                        </a:rPr>
                        <a:t>Типовою програмною класифікацією видатків та кредитування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об'єкта будівництва / вид будівельних робіт, у тому числі проектні роботи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тривалість будівництва (рік початку і завершення)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Загальна вартість будівництва,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</a:t>
                      </a:r>
                    </a:p>
                    <a:p>
                      <a:pPr marL="152400" indent="-152400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виконання робіт на початок бюджетного періоду,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Обсяг видатків бюджету розвитку, які спрямовуються на будівництво об'єкта у бюджетному періоді, гривень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Рівень готовності об'єкта на кінець бюджетного періоду, %</a:t>
                      </a:r>
                    </a:p>
                  </a:txBody>
                  <a:tcPr marL="0" marR="0" marT="0" marB="0" anchor="ctr"/>
                </a:tc>
              </a:tr>
              <a:tr h="441960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Відділ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2 475 000,0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Освіта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i="1">
                          <a:latin typeface="Times New Roman"/>
                        </a:rPr>
                        <a:t>2</a:t>
                      </a:r>
                      <a:r>
                        <a:rPr lang="uk" sz="750" b="1">
                          <a:latin typeface="Times New Roman"/>
                        </a:rPr>
                        <a:t> </a:t>
                      </a:r>
                      <a:r>
                        <a:rPr lang="uk" sz="750">
                          <a:latin typeface="Times New Roman"/>
                        </a:rPr>
                        <a:t>450 000,0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911352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0111020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0921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984"/>
                        </a:lnSpc>
                      </a:pPr>
                      <a:r>
                        <a:rPr lang="uk" sz="750">
                          <a:latin typeface="Times New Roman"/>
                        </a:rPr>
                        <a:t>Надання загальної середньої освіти загальноосвітніми навчальними закладами (в т.ч. школою-дитячим садком, інтернатом при школі), спеціалізованими школами, ліцеями, гімназіями, колегіумами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2 450 000,0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</a:tr>
              <a:tr h="192024"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00" i="1">
                          <a:latin typeface="Times New Roman"/>
                        </a:rPr>
                        <a:t>Капітальн видатки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259080"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uk" sz="750" i="1">
                          <a:latin typeface="Times New Roman"/>
                        </a:rPr>
                        <a:t>Капітальний ремонт та утеплення шкільної майстерні КЗ "Якушинецький ліцей" (з виготовленням</a:t>
                      </a:r>
                    </a:p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ПКД)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І 000 000,0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46888"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Капітальний ремонт даху Ксаверівської школи (з виготовленням ПКД)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/ </a:t>
                      </a:r>
                      <a:r>
                        <a:rPr lang="uk" sz="750" i="1">
                          <a:latin typeface="Times New Roman"/>
                        </a:rPr>
                        <a:t>300 000,0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12801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Культура і мистецтво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25 000,0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131064"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0614030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4030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0824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>
                          <a:latin typeface="Times New Roman"/>
                        </a:rPr>
                        <a:t>Забезпечення діяльності бібліотек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>
                          <a:latin typeface="Times New Roman"/>
                        </a:rPr>
                        <a:t>25 000,0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</a:tr>
              <a:tr h="219456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Капітальні видатки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16 160 376,0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36904" y="4364736"/>
            <a:ext cx="8732520" cy="1280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uk" sz="700">
                <a:latin typeface="Times New Roman"/>
              </a:rPr>
              <a:t>Секретар сільської ради    К.М.Костюк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18192" y="7461504"/>
            <a:ext cx="6705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00">
                <a:latin typeface="Times New Roman"/>
              </a:rPr>
              <a:t>з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75448" y="1136904"/>
            <a:ext cx="2450592" cy="6156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60"/>
              </a:lnSpc>
            </a:pPr>
            <a:r>
              <a:rPr lang="uk" sz="750" b="1">
                <a:latin typeface="Times New Roman"/>
              </a:rPr>
              <a:t>Додаток № 6</a:t>
            </a:r>
          </a:p>
          <a:p>
            <a:pPr marR="274828" indent="0" algn="ctr">
              <a:lnSpc>
                <a:spcPts val="960"/>
              </a:lnSpc>
            </a:pPr>
            <a:r>
              <a:rPr lang="uk" sz="750" b="1">
                <a:latin typeface="Times New Roman"/>
              </a:rPr>
              <a:t>до рішення 39 сесії сільської ради 7 скликання від 24.12.2019 року</a:t>
            </a:r>
          </a:p>
          <a:p>
            <a:pPr indent="0" algn="ctr">
              <a:lnSpc>
                <a:spcPts val="960"/>
              </a:lnSpc>
              <a:spcAft>
                <a:spcPts val="420"/>
              </a:spcAft>
            </a:pPr>
            <a:r>
              <a:rPr lang="uk" sz="750" b="1">
                <a:latin typeface="Times New Roman"/>
              </a:rPr>
              <a:t>"Про місцевий бюджет Якушинецької сільської об'єднаної територіальної громади на 2020 рік"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06752" y="1853184"/>
            <a:ext cx="6260592" cy="381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560"/>
              </a:lnSpc>
              <a:spcBef>
                <a:spcPts val="420"/>
              </a:spcBef>
            </a:pPr>
            <a:r>
              <a:rPr lang="uk" sz="1200" b="1">
                <a:latin typeface="Times New Roman"/>
              </a:rPr>
              <a:t>Розподіл витрат бюджету Якушинецької сільської об'єднаної територіальної громади на реалізацію місцевих/регіональних програм у 2020 році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288" y="2313432"/>
            <a:ext cx="697992" cy="3383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uk" sz="850" u="sng">
                <a:latin typeface="Times New Roman"/>
              </a:rPr>
              <a:t>02523000000</a:t>
            </a:r>
          </a:p>
          <a:p>
            <a:pPr indent="0"/>
            <a:r>
              <a:rPr lang="uk" sz="800">
                <a:latin typeface="Times New Roman"/>
              </a:rPr>
              <a:t>(код бюджету)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61448" y="2709672"/>
            <a:ext cx="204216" cy="1036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50" spc="50">
                <a:latin typeface="Times New Roman"/>
              </a:rPr>
              <a:t>(гри)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7952" y="2822448"/>
          <a:ext cx="9890760" cy="4047744"/>
        </p:xfrm>
        <a:graphic>
          <a:graphicData uri="http://schemas.openxmlformats.org/drawingml/2006/table">
            <a:tbl>
              <a:tblPr/>
              <a:tblGrid>
                <a:gridCol w="655320"/>
                <a:gridCol w="612648"/>
                <a:gridCol w="661416"/>
                <a:gridCol w="2072640"/>
                <a:gridCol w="1490472"/>
                <a:gridCol w="1011936"/>
                <a:gridCol w="832104"/>
                <a:gridCol w="844296"/>
                <a:gridCol w="807720"/>
                <a:gridCol w="902208"/>
              </a:tblGrid>
              <a:tr h="600456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88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місцевої/регіональїіої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399288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140208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20 798 294,000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50" b="1">
                          <a:latin typeface="Times New Roman"/>
                        </a:rPr>
                        <a:t>11 340 294,000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50" b="1">
                          <a:latin typeface="Times New Roman"/>
                        </a:rPr>
                        <a:t>9 458 000,000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9 432 000,000</a:t>
                      </a:r>
                    </a:p>
                  </a:txBody>
                  <a:tcPr marL="0" marR="0" marT="0" marB="0" anchor="b"/>
                </a:tc>
              </a:tr>
              <a:tr h="14630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i="1">
                          <a:latin typeface="Times New Roman"/>
                        </a:rPr>
                        <a:t>Сільська рада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00" i="1">
                          <a:latin typeface="Times New Roman"/>
                        </a:rPr>
                        <a:t>20 798 294,000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00" i="1">
                          <a:latin typeface="Times New Roman"/>
                        </a:rPr>
                        <a:t>11 340 294,000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50" b="1">
                          <a:latin typeface="Times New Roman"/>
                        </a:rPr>
                        <a:t>9 </a:t>
                      </a:r>
                      <a:r>
                        <a:rPr lang="uk" sz="700" i="1">
                          <a:latin typeface="Times New Roman"/>
                        </a:rPr>
                        <a:t>458 000,000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i="1">
                          <a:latin typeface="Times New Roman"/>
                        </a:rPr>
                        <a:t>9 432 000,000</a:t>
                      </a: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0110100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Державне управління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2 874 106,000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1 474 106,000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1 400 000,000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1 400 000,000</a:t>
                      </a:r>
                    </a:p>
                  </a:txBody>
                  <a:tcPr marL="0" marR="0" marT="0" marB="0" anchor="b"/>
                </a:tc>
              </a:tr>
              <a:tr h="92354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Організаційне, інформаційно-аналітичне та матеріально-технічне забезпечення діяльності обласної ради, районної ради, районної у місті ради (у разі її створення), міської, селищної, сільської рад та їх виконавчих комітетів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місцевого самоврядування в Якушинецькій об'єднаній територіальній громаді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884 140,000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834 140,000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50 000,000</a:t>
                      </a:r>
                    </a:p>
                  </a:txBody>
                  <a:tcPr marL="0" marR="0" marT="0" marB="0" anchor="ctr"/>
                </a:tc>
              </a:tr>
              <a:tr h="926592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Організаційне, інформаційно-аналітичне та матеріально-технічне забезпечення діяльності обласної ради, районної ради, районної у місті ради (у разі її створення), міської, селищної, сільської рад та їх виконавчих комітетів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Програму інформатизації Якушинецької об’єднаної територіальної громади на 2019-2022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35 сесії сільської ради 7 скликання від 08.10.2019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131 360,000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131 360,000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400"/>
                    </a:p>
                  </a:txBody>
                  <a:tcPr marL="0" marR="0" marT="0" marB="0"/>
                </a:tc>
              </a:tr>
              <a:tr h="728472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місцевого самоврядування в Якушинецькій об'єднаній територіальній громаді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1752" y="576072"/>
            <a:ext cx="100584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b="1">
                <a:latin typeface="Times New Roman"/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88136" y="984504"/>
            <a:ext cx="6166104" cy="9211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19100" algn="just">
              <a:lnSpc>
                <a:spcPts val="1608"/>
              </a:lnSpc>
              <a:spcAft>
                <a:spcPts val="1050"/>
              </a:spcAft>
            </a:pPr>
            <a:r>
              <a:rPr lang="uk" sz="1400" b="1">
                <a:latin typeface="Times New Roman"/>
              </a:rPr>
              <a:t>резервний фонд </a:t>
            </a:r>
            <a:r>
              <a:rPr lang="uk" sz="1400">
                <a:latin typeface="Times New Roman"/>
              </a:rPr>
              <a:t>бюджету Якушинецької сільської об'єднаної територіальної громади у розмірі 650000 гривень, що становить 0,94 відсотка видатків загального фонду бюджету, визначених цим пунктом.</a:t>
            </a:r>
          </a:p>
          <a:p>
            <a:pPr indent="419100" algn="just">
              <a:lnSpc>
                <a:spcPts val="1608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2.    Затвердити </a:t>
            </a:r>
            <a:r>
              <a:rPr lang="uk" sz="1400" b="1">
                <a:latin typeface="Times New Roman"/>
              </a:rPr>
              <a:t>бюджетні призначення </a:t>
            </a:r>
            <a:r>
              <a:rPr lang="uk" sz="1400">
                <a:latin typeface="Times New Roman"/>
              </a:rPr>
              <a:t>головним розпорядникам коштів бюджету Якушинецької сільської об'єднаної територіальної громади на 2020 рік у розрізі відповідальних виконавців за бюджетними програмами згідно з додатком 3 до цього рішення.</a:t>
            </a:r>
          </a:p>
          <a:p>
            <a:pPr indent="419100" algn="just">
              <a:lnSpc>
                <a:spcPts val="1608"/>
              </a:lnSpc>
              <a:spcAft>
                <a:spcPts val="1050"/>
              </a:spcAft>
            </a:pPr>
            <a:r>
              <a:rPr lang="uk" sz="1400" b="1">
                <a:latin typeface="Times New Roman"/>
              </a:rPr>
              <a:t>3.</a:t>
            </a:r>
            <a:r>
              <a:rPr lang="uk" sz="1400">
                <a:latin typeface="Times New Roman"/>
              </a:rPr>
              <a:t>    Затвердити на </a:t>
            </a:r>
            <a:r>
              <a:rPr lang="uk" sz="1400" b="1">
                <a:latin typeface="Times New Roman"/>
              </a:rPr>
              <a:t>2020 </a:t>
            </a:r>
            <a:r>
              <a:rPr lang="uk" sz="1400">
                <a:latin typeface="Times New Roman"/>
              </a:rPr>
              <a:t>рік </a:t>
            </a:r>
            <a:r>
              <a:rPr lang="uk" sz="1400" b="1">
                <a:latin typeface="Times New Roman"/>
              </a:rPr>
              <a:t>міжбюджетні трансферти </a:t>
            </a:r>
            <a:r>
              <a:rPr lang="uk" sz="1400">
                <a:latin typeface="Times New Roman"/>
              </a:rPr>
              <a:t>згідно з додатком </a:t>
            </a:r>
            <a:r>
              <a:rPr lang="uk" sz="1400" b="1">
                <a:latin typeface="Times New Roman"/>
              </a:rPr>
              <a:t>4 </a:t>
            </a:r>
            <a:r>
              <a:rPr lang="uk" sz="1400">
                <a:latin typeface="Times New Roman"/>
              </a:rPr>
              <a:t>до цього рішення.</a:t>
            </a:r>
          </a:p>
          <a:p>
            <a:pPr indent="419100" algn="just">
              <a:lnSpc>
                <a:spcPts val="1584"/>
              </a:lnSpc>
            </a:pPr>
            <a:r>
              <a:rPr lang="uk" sz="1400" b="1">
                <a:latin typeface="Times New Roman"/>
              </a:rPr>
              <a:t>4.</a:t>
            </a:r>
            <a:r>
              <a:rPr lang="uk" sz="1400">
                <a:latin typeface="Times New Roman"/>
              </a:rPr>
              <a:t>    Затвердити на </a:t>
            </a:r>
            <a:r>
              <a:rPr lang="uk" sz="1400" b="1">
                <a:latin typeface="Times New Roman"/>
              </a:rPr>
              <a:t>2020 </a:t>
            </a:r>
            <a:r>
              <a:rPr lang="uk" sz="1400">
                <a:latin typeface="Times New Roman"/>
              </a:rPr>
              <a:t>рік </a:t>
            </a:r>
            <a:r>
              <a:rPr lang="uk" sz="1400" b="1">
                <a:latin typeface="Times New Roman"/>
              </a:rPr>
              <a:t>розподіл коштів бюджету розвитку </a:t>
            </a:r>
            <a:r>
              <a:rPr lang="uk" sz="1400">
                <a:latin typeface="Times New Roman"/>
              </a:rPr>
              <a:t>на</a:t>
            </a:r>
          </a:p>
          <a:p>
            <a:pPr indent="0" algn="just">
              <a:lnSpc>
                <a:spcPts val="1584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здійснення заходів на будівництво, реконструкцію і реставрацію об’єктів виробничої, комунікаційної та соціальної інфраструктури за об’єктами згідно з додатком 5 до цього рішення.</a:t>
            </a:r>
          </a:p>
          <a:p>
            <a:pPr indent="419100" algn="just">
              <a:spcAft>
                <a:spcPts val="210"/>
              </a:spcAft>
            </a:pPr>
            <a:r>
              <a:rPr lang="uk" sz="1400">
                <a:latin typeface="Times New Roman"/>
              </a:rPr>
              <a:t>5.    Затвердити </a:t>
            </a:r>
            <a:r>
              <a:rPr lang="uk" sz="1400" b="1">
                <a:latin typeface="Times New Roman"/>
              </a:rPr>
              <a:t>розподіл витрат бюджету на реалізацію місцевих програм</a:t>
            </a:r>
          </a:p>
          <a:p>
            <a:pPr indent="0" algn="just">
              <a:spcAft>
                <a:spcPts val="1470"/>
              </a:spcAft>
            </a:pPr>
            <a:r>
              <a:rPr lang="uk" sz="1400">
                <a:latin typeface="Times New Roman"/>
              </a:rPr>
              <a:t>у сумі 26 002 227 гривень згідно з додатком 6 до цього рішення.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6.    Установити, що у загальному фонді бюджету Якушинецької сільської об'єднаної територіальної громади на 2020 рік: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6.1.    до доходів загального фонду належать доходи, визначені статтею 64 Бюджетного кодексу України та трансферти визначені статтями 97, 101, 103 , ЮЗ</a:t>
            </a:r>
            <a:r>
              <a:rPr lang="uk" sz="1400" baseline="30000">
                <a:latin typeface="Times New Roman"/>
              </a:rPr>
              <a:t>3</a:t>
            </a:r>
            <a:r>
              <a:rPr lang="uk" sz="1400">
                <a:latin typeface="Times New Roman"/>
              </a:rPr>
              <a:t> ЮЗ</a:t>
            </a:r>
            <a:r>
              <a:rPr lang="uk" sz="1400" baseline="30000">
                <a:latin typeface="Times New Roman"/>
              </a:rPr>
              <a:t>4</a:t>
            </a:r>
            <a:r>
              <a:rPr lang="uk" sz="1400">
                <a:latin typeface="Times New Roman"/>
              </a:rPr>
              <a:t>, ЮЗ</a:t>
            </a:r>
            <a:r>
              <a:rPr lang="uk" sz="1400" baseline="30000">
                <a:latin typeface="Times New Roman"/>
              </a:rPr>
              <a:t>6</a:t>
            </a:r>
            <a:r>
              <a:rPr lang="uk" sz="1400">
                <a:latin typeface="Times New Roman"/>
              </a:rPr>
              <a:t> Бюджетного кодексу України, а також у порядку, визначеному Кабінетом Міністрів України: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13.44    відсотка акцизного податку з виробленого в Україні пального;</a:t>
            </a:r>
          </a:p>
          <a:p>
            <a:pPr indent="419100" algn="just">
              <a:lnSpc>
                <a:spcPts val="1560"/>
              </a:lnSpc>
            </a:pPr>
            <a:r>
              <a:rPr lang="uk" sz="1400">
                <a:latin typeface="Times New Roman"/>
              </a:rPr>
              <a:t>13.44    відсотка акцизного податку з ввезеного на митну територію України пального;</a:t>
            </a:r>
          </a:p>
          <a:p>
            <a:pPr indent="419100" algn="just">
              <a:lnSpc>
                <a:spcPts val="1608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6.2.    джерелами формування у частині фінансування є надходження, визначені частиною 1 статті 72 Бюджетного кодексу України.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7.    Установити, що джерелами формування спеціального фонду бюджету об'єднаної територіальної громади на 2020 рік:</a:t>
            </a:r>
          </a:p>
          <a:p>
            <a:pPr indent="419100" algn="just">
              <a:lnSpc>
                <a:spcPts val="1584"/>
              </a:lnSpc>
            </a:pPr>
            <a:r>
              <a:rPr lang="uk" sz="1400">
                <a:latin typeface="Times New Roman"/>
              </a:rPr>
              <a:t>7.1 у частині доходів є надходження, визначені статтею 69</a:t>
            </a:r>
            <a:r>
              <a:rPr lang="uk" sz="1400" baseline="30000">
                <a:latin typeface="Times New Roman"/>
              </a:rPr>
              <a:t>і</a:t>
            </a:r>
            <a:r>
              <a:rPr lang="uk" sz="1400">
                <a:latin typeface="Times New Roman"/>
              </a:rPr>
              <a:t> та частиною 1 статті 71 Бюджетного кодексу України;</a:t>
            </a:r>
          </a:p>
          <a:p>
            <a:pPr indent="419100" algn="just">
              <a:lnSpc>
                <a:spcPts val="1584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7.2.    у частині фінансування є надходження, визначені частиною 1 статті 71 та частиною 2 статті 72 Бюджетного кодексу України.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8.    Установити, що у 2020 році кошти, отримані до спеціального фонду бюджету Якушинецької сільської об’єднаної територіальної громади згідно з відповідними пунктами частини 1 статті 71 Бюджетного кодексу України, спрямовуються на реалізацію заходів, визначених частиною 2 статті 71 Бюджетного кодексу України, а кошти, отримані до спеціального фонду згідно з підпунктом 7.1 пункту 7 (крім визначених частиною 1 статті 71 Бюджетного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1078992"/>
          <a:ext cx="9899904" cy="6248400"/>
        </p:xfrm>
        <a:graphic>
          <a:graphicData uri="http://schemas.openxmlformats.org/drawingml/2006/table">
            <a:tbl>
              <a:tblPr/>
              <a:tblGrid>
                <a:gridCol w="655320"/>
                <a:gridCol w="615696"/>
                <a:gridCol w="664464"/>
                <a:gridCol w="2069592"/>
                <a:gridCol w="1490472"/>
                <a:gridCol w="1011936"/>
                <a:gridCol w="832104"/>
                <a:gridCol w="847344"/>
                <a:gridCol w="804672"/>
                <a:gridCol w="908304"/>
              </a:tblGrid>
              <a:tr h="582168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вцдатків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 лрограми/лідпрограми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місцевоі/регіональної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414528"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 тому </a:t>
                      </a:r>
                      <a:r>
                        <a:rPr lang="uk" sz="550">
                          <a:latin typeface="Times New Roman"/>
                        </a:rPr>
                        <a:t>ЧИСЛІ </a:t>
                      </a:r>
                      <a:r>
                        <a:rPr lang="uk" sz="750" b="1">
                          <a:latin typeface="Times New Roman"/>
                        </a:rPr>
                        <a:t>бюджет розвитку</a:t>
                      </a:r>
                    </a:p>
                  </a:txBody>
                  <a:tcPr marL="0" marR="0" marT="0" marB="0" anchor="ctr"/>
                </a:tc>
              </a:tr>
              <a:tr h="734568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8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підвищення якості медичного обслуговування населення Якушинецької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183 606,000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183 606,000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69494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 у сфері державного управління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освіти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1 350 000,000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1 350 000,000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1 350 000,000</a:t>
                      </a:r>
                    </a:p>
                  </a:txBody>
                  <a:tcPr marL="0" marR="0" marT="0" marB="0" anchor="ctr"/>
                </a:tc>
              </a:tr>
              <a:tr h="149352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2000000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Охорона здоров’я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509 873,000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509 873,000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</a:tr>
              <a:tr h="59131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0112111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0725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Первинна медична допомога населенню, що надасться центрами первинної медичної (медико-санітарної) допомоги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підвищення якості медичного обслуговування населення Якушинецької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509 873,000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509 873,000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332232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3000000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8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Соціальний захист та соціальне забезпечення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2 125 592,000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2 125 592,000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  <a:tr h="58521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0113033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3033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Компенсаційні виплати за пільговий проїзд автомобільним транспортом окремим категоріям громадян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соціального захисту населення Якушинецької об’єднаної територіальної громади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901 992,000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901 992,00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89001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0113140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Оздоровлення та відпочинок дітей (крім заходів з оздоровлення дітей, що здійснюються за рахунок коштів на оздоровлення громадян, які постраждали внаслідок Чорнобильської катастрофи)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соціального захисту населення Якушинецької об’єднаної територіальної громади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160 000,000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160 000,000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300"/>
                    </a:p>
                  </a:txBody>
                  <a:tcPr marL="0" marR="0" marT="0" marB="0"/>
                </a:tc>
              </a:tr>
              <a:tr h="63398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Інші заходи у сфері соціального захисту і соціального забезпечення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соціального захисту населення Якушинецької об’єднаної територіальної громади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 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1 023 600,000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1 023 600,000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0520" y="880872"/>
          <a:ext cx="9899904" cy="6172200"/>
        </p:xfrm>
        <a:graphic>
          <a:graphicData uri="http://schemas.openxmlformats.org/drawingml/2006/table">
            <a:tbl>
              <a:tblPr/>
              <a:tblGrid>
                <a:gridCol w="658368"/>
                <a:gridCol w="612648"/>
                <a:gridCol w="664464"/>
                <a:gridCol w="2069592"/>
                <a:gridCol w="1490472"/>
                <a:gridCol w="1014984"/>
                <a:gridCol w="835152"/>
                <a:gridCol w="841248"/>
                <a:gridCol w="804672"/>
                <a:gridCol w="908304"/>
              </a:tblGrid>
              <a:tr h="594360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ru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00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00">
                          <a:latin typeface="Times New Roman"/>
                        </a:rPr>
                        <a:t>місцевої/регіональної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00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0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399288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0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60045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3242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Інші заходи у сфері соціального захисту і соціального забезпечення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громадської безпеки та правопорядку на території Якушинецької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22555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Культура і мистецтво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470 000,000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470 000,000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  <a:tr h="71323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0114082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Інші заходи в галузі культури і мистецтва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культури та духовного відродження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470 000,000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470 000,000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</a:tr>
              <a:tr h="26517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6000000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Житлово-комунальне господарство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3 307 021,000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3 307 021,000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</a:tr>
              <a:tr h="746760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Забезпечення збору та вивезення сміття і відходів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поводження з твердими побутовими відходами у Якушинецькій сільській раді на 2017-2022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4 сесії сільської ради 7 скликання від 10.08.2017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</a:tr>
              <a:tr h="69799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Забезпечення збору та вивезення сміття і відходів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</a:tr>
              <a:tr h="71018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0116017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105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6017</a:t>
                      </a:r>
                    </a:p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*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діяльність, пов’язана з експлуатацією об’єктів житлово-комунального господарства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465 000,000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465 000,000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</a:tr>
              <a:tr h="734568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0116030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Організація благоустрою населених пунктів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2 667 021,000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50" b="1">
                          <a:latin typeface="Times New Roman"/>
                        </a:rPr>
                        <a:t>2 667 021,000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7000000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Економічна діяльність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11 072 122,000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3 040 122,000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8 032 000,000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8 032 000,000</a:t>
                      </a:r>
                    </a:p>
                  </a:txBody>
                  <a:tcPr marL="0" marR="0" marT="0" marB="0" anchor="b"/>
                </a:tc>
              </a:tr>
              <a:tr h="28651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7100000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uk" sz="700">
                          <a:latin typeface="Times New Roman"/>
                        </a:rPr>
                        <a:t>Сільськс, лісове, рибне господарство та мисливство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02336" y="883920"/>
          <a:ext cx="9893808" cy="6214872"/>
        </p:xfrm>
        <a:graphic>
          <a:graphicData uri="http://schemas.openxmlformats.org/drawingml/2006/table">
            <a:tbl>
              <a:tblPr/>
              <a:tblGrid>
                <a:gridCol w="649224"/>
                <a:gridCol w="615696"/>
                <a:gridCol w="667512"/>
                <a:gridCol w="2069592"/>
                <a:gridCol w="1490472"/>
                <a:gridCol w="1008888"/>
                <a:gridCol w="835152"/>
                <a:gridCol w="844296"/>
                <a:gridCol w="807720"/>
                <a:gridCol w="905256"/>
              </a:tblGrid>
              <a:tr h="585216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600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виконавця«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00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00">
                          <a:latin typeface="Times New Roman"/>
                        </a:rPr>
                        <a:t>місцевої/регіональної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00">
                          <a:latin typeface="Times New Roman"/>
                        </a:rPr>
                        <a:t>Дата та номер документа«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00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411480"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00">
                          <a:latin typeface="Times New Roman"/>
                        </a:rPr>
                        <a:t>утому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70104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0117130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7130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Здійснення заходів із землеустрою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земельних віднеосин та охорони земель у Якушинецькій об'єднаній територіальній громаді на 2018-2020 роки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9 сесії сільської ради 7 скликання від 18.12.2018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7300000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00">
                          <a:latin typeface="Times New Roman"/>
                        </a:rPr>
                        <a:t>Будівництво та регіональний розвиток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b"/>
                </a:tc>
              </a:tr>
              <a:tr h="64617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80"/>
                        </a:lnSpc>
                      </a:pPr>
                      <a:r>
                        <a:rPr lang="uk" sz="800">
                          <a:latin typeface="Times New Roman"/>
                        </a:rPr>
                        <a:t>Будівництво об'єктів житлово-комунального господарства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1 000 000,000</a:t>
                      </a:r>
                    </a:p>
                  </a:txBody>
                  <a:tcPr marL="0" marR="0" marT="0" marB="0" anchor="ctr"/>
                </a:tc>
              </a:tr>
              <a:tr h="576072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Будівництво інших об'єктів соціальної та виробничої інфраструктури комунальної власності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туризму в Якушинецькій ОТГ на 2020-2025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350 000,000</a:t>
                      </a:r>
                    </a:p>
                  </a:txBody>
                  <a:tcPr marL="0" marR="0" marT="0" marB="0" anchor="ctr"/>
                </a:tc>
              </a:tr>
              <a:tr h="60350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Будівництво інших об'єктів соціальної та виробничої інфраструктури комунальної власності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культури та духовного відродження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3 753 376,000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3 753 37</a:t>
                      </a:r>
                      <a:r>
                        <a:rPr lang="uk" sz="700" i="1">
                          <a:latin typeface="Times New Roman"/>
                        </a:rPr>
                        <a:t>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3 753 376,000</a:t>
                      </a:r>
                    </a:p>
                  </a:txBody>
                  <a:tcPr marL="0" marR="0" marT="0" marB="0" anchor="ctr"/>
                </a:tc>
              </a:tr>
              <a:tr h="60350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Співфінансування інвестиційних проектів, що реалізуються за рахунок коштів державного фонду регіонального розвитку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освіти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500 000,000</a:t>
                      </a:r>
                    </a:p>
                  </a:txBody>
                  <a:tcPr marL="0" marR="0" marT="0" marB="0" anchor="ctr"/>
                </a:tc>
              </a:tr>
              <a:tr h="47244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7400000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00">
                          <a:latin typeface="Times New Roman"/>
                        </a:rPr>
                        <a:t>Тренспорт та транспортна інфраструктура, дорожнє господарство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9 854 122,000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2 822 122,000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7 032 000,000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7 032 000,000</a:t>
                      </a:r>
                    </a:p>
                  </a:txBody>
                  <a:tcPr marL="0" marR="0" marT="0" marB="0" anchor="ctr"/>
                </a:tc>
              </a:tr>
              <a:tr h="72237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0117461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>
                        <a:spcAft>
                          <a:spcPts val="126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•«</a:t>
                      </a:r>
                    </a:p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7461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Утримання та розвиток автомобільних доріг та дорожньої інфраструктури за рахунок коштів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750" b="1">
                          <a:latin typeface="Times New Roman"/>
                        </a:rPr>
                        <a:t>9 077 122,000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2 822 122,000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6 255 000,00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6 255 000,00</a:t>
                      </a:r>
                    </a:p>
                  </a:txBody>
                  <a:tcPr marL="0" marR="0" marT="0" marB="0" anchor="ctr"/>
                </a:tc>
              </a:tr>
              <a:tr h="69189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15900" indent="0"/>
                      <a:r>
                        <a:rPr lang="uk" sz="750" b="1">
                          <a:latin typeface="Times New Roman"/>
                        </a:rPr>
                        <a:t>7463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Утримання та розвиток автомобільних доріг загального користування та дорожньої інфраструктури за рахунок трансфертів з інших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благоустрою та розвитку житлово-комунального господарства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777 000,000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9184" y="682752"/>
          <a:ext cx="9918192" cy="6080760"/>
        </p:xfrm>
        <a:graphic>
          <a:graphicData uri="http://schemas.openxmlformats.org/drawingml/2006/table">
            <a:tbl>
              <a:tblPr/>
              <a:tblGrid>
                <a:gridCol w="664464"/>
                <a:gridCol w="615696"/>
                <a:gridCol w="664464"/>
                <a:gridCol w="2069592"/>
                <a:gridCol w="1493520"/>
                <a:gridCol w="1011936"/>
                <a:gridCol w="838200"/>
                <a:gridCol w="841248"/>
                <a:gridCol w="807720"/>
                <a:gridCol w="911352"/>
              </a:tblGrid>
              <a:tr h="600456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ru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та кредиіування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міецевої/регіональної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3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393192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 тому </a:t>
                      </a:r>
                      <a:r>
                        <a:rPr lang="uk" sz="550" spc="50">
                          <a:latin typeface="Times New Roman"/>
                        </a:rPr>
                        <a:t>ЧИСЛІ </a:t>
                      </a:r>
                      <a:r>
                        <a:rPr lang="uk" sz="750" b="1">
                          <a:latin typeface="Times New Roman"/>
                        </a:rPr>
                        <a:t>бюджет розвитку</a:t>
                      </a:r>
                    </a:p>
                  </a:txBody>
                  <a:tcPr marL="0" marR="0" marT="0" marB="0" anchor="ctr"/>
                </a:tc>
              </a:tr>
              <a:tr h="280416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7600000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Інші програми та заходи, пов'язані з економічною діяльністю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18 000,000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18 000,000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</a:tr>
              <a:tr h="701040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0117680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7680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0490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Членські внески до асоціацій органів місцевого самоврядування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місцевого самоврядування в Якушинецькій об'єднаній територіальній громаді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18 000,000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18 000,000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400"/>
                    </a:p>
                  </a:txBody>
                  <a:tcPr marL="0" marR="0" marT="0" marB="0"/>
                </a:tc>
              </a:tr>
              <a:tr h="173736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8000000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Інша діяльність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35 720,000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9 720,000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26 000,000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</a:tr>
              <a:tr h="192024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8200000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Громадський порядок та безпека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9 720,000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9 720,000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b"/>
                </a:tc>
              </a:tr>
              <a:tr h="576072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0118230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8230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Інші заходи громадського порядку та безпеки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громадської безпеки та правопорядку на території Якушинецької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9 720,000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295656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8300000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Охорона навколишнього природного середовища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26 000,000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26 000,000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  <a:tr h="829056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0118330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8330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Інша діяльність у сфері екології та охорони природних ресурсів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охорони навколишнього природного середовища на території Якушинецької об’єднаної територіальної громади на 2019-2020 роки»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29 сесії сільської ради 7 скликання від 19.04.2019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26 000,000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26 000,000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000"/>
                    </a:p>
                  </a:txBody>
                  <a:tcPr marL="0" marR="0" marT="0" marB="0"/>
                </a:tc>
              </a:tr>
              <a:tr h="237744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9000000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Міжбюджетні трансферти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403 860,000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403 860,000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  <a:tr h="64008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Інші субвенції з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фізичної культури і спорту в Якушинецькій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120 000,000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120 000,000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</a:tr>
              <a:tr h="55778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«</a:t>
                      </a:r>
                    </a:p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Інші субвенції з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освіти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71 860,000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71 860,000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</a:tr>
              <a:tr h="60350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0119770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Інші субвенції з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підвищення якості медичного обслуговування населення Якушинецької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3712" y="27432"/>
            <a:ext cx="97536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780"/>
              </a:spcAft>
            </a:pPr>
            <a:r>
              <a:rPr lang="ru" sz="800" i="1">
                <a:latin typeface="Consolas"/>
              </a:rPr>
              <a:t>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0624" y="816864"/>
          <a:ext cx="9893808" cy="6367272"/>
        </p:xfrm>
        <a:graphic>
          <a:graphicData uri="http://schemas.openxmlformats.org/drawingml/2006/table">
            <a:tbl>
              <a:tblPr/>
              <a:tblGrid>
                <a:gridCol w="652272"/>
                <a:gridCol w="615696"/>
                <a:gridCol w="667512"/>
                <a:gridCol w="2069592"/>
                <a:gridCol w="1487424"/>
                <a:gridCol w="1011936"/>
                <a:gridCol w="832104"/>
                <a:gridCol w="841248"/>
                <a:gridCol w="804672"/>
                <a:gridCol w="911352"/>
              </a:tblGrid>
              <a:tr h="582168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/ 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місцевої/регіональної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414528"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62484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0119770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9770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Інші субвенції з місцевого бюджету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соціального захисту населення Якушинецької об’єднаної територіальної громади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112 000,000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112 000,000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Відділ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uk" sz="750" b="1">
                          <a:latin typeface="Times New Roman"/>
                        </a:rPr>
                        <a:t>5 203 933,000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2 728 933,000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2 475 000,000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2 475 000,000</a:t>
                      </a:r>
                    </a:p>
                  </a:txBody>
                  <a:tcPr marL="0" marR="0" marT="0" marB="0" anchor="ctr"/>
                </a:tc>
              </a:tr>
              <a:tr h="438912">
                <a:tc>
                  <a:txBody>
                    <a:bodyPr/>
                    <a:lstStyle/>
                    <a:p>
                      <a:pPr marL="152400" indent="0"/>
                      <a:r>
                        <a:rPr lang="uk" sz="700" i="1">
                          <a:latin typeface="Times New Roman"/>
                        </a:rPr>
                        <a:t>0600000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uk" sz="700" i="1">
                          <a:latin typeface="Times New Roman"/>
                        </a:rPr>
                        <a:t>Віддйі освіти, культури, туризму, молоді, спорту та соціального захисту населення сільської ради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 </a:t>
                      </a:r>
                      <a:r>
                        <a:rPr lang="uk" sz="700" i="1">
                          <a:latin typeface="Times New Roman"/>
                        </a:rPr>
                        <a:t>203 933,000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</a:t>
                      </a:r>
                      <a:r>
                        <a:rPr lang="uk" sz="700" i="1">
                          <a:latin typeface="Times New Roman"/>
                        </a:rPr>
                        <a:t>728 933,000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00" i="1">
                          <a:latin typeface="Times New Roman"/>
                        </a:rPr>
                        <a:t>2 4 75 000,000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i="1">
                          <a:latin typeface="Times New Roman"/>
                        </a:rPr>
                        <a:t>2 475 000,000</a:t>
                      </a:r>
                    </a:p>
                  </a:txBody>
                  <a:tcPr marL="0" marR="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1000000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Освіта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4 609 822,000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2 159 822,000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2 450 000,000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i="1">
                          <a:latin typeface="Times New Roman"/>
                        </a:rPr>
                        <a:t>2</a:t>
                      </a:r>
                      <a:r>
                        <a:rPr lang="uk" sz="750" b="1">
                          <a:latin typeface="Times New Roman"/>
                        </a:rPr>
                        <a:t> 450 000,000</a:t>
                      </a:r>
                    </a:p>
                  </a:txBody>
                  <a:tcPr marL="0" marR="0" marT="0" marB="0" anchor="ctr"/>
                </a:tc>
              </a:tr>
              <a:tr h="597408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0611010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0910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Надання дошкільної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Програму інформатизації Якушинецької об’єднаної територіальної громади на 2019-2022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35 сесії сільської ради 7 скликання від 08.10.2019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16 </a:t>
                      </a:r>
                      <a:r>
                        <a:rPr lang="uk" sz="700" i="1">
                          <a:latin typeface="Times New Roman"/>
                        </a:rPr>
                        <a:t>160,000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16 160,000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104241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0611020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0921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Надання загальної середньої освіти загальноосвітніми навчальними закладами (в т.ч. школою-дитячим садком, інтернатом при школі), спеціалізованими школами, ліцеями, гімназіями, колегіумами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освіти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3 762 600,000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1 462 600,000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uk" sz="750" b="1">
                          <a:latin typeface="Times New Roman"/>
                        </a:rPr>
                        <a:t>2 300 000,000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2 300 000,000</a:t>
                      </a:r>
                    </a:p>
                  </a:txBody>
                  <a:tcPr marL="0" marR="0" marT="0" marB="0" anchor="ctr"/>
                </a:tc>
              </a:tr>
              <a:tr h="1045464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0611020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1,020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0921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Надання загальної середньої освіти загальноосвітніми навчальними закладами (в т.ч. школою-дитячим садком, інтернатом при школі), спеціалізованими школами, ліцеями, гімназіями, колегіумами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Програму інформатизації Якушинецької об’єднаної територіальної громади на 2019-2022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35 сесії сільської ради 7 скликання від 08.10.2019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78 000,000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78 000,000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5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5000"/>
                    </a:p>
                  </a:txBody>
                  <a:tcPr marL="0" marR="0" marT="0" marB="0"/>
                </a:tc>
              </a:tr>
              <a:tr h="981456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0611020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0921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Надання загальної середньої освіти загальноосвітніми навчальними закладами (в т.ч. школою-дитячим садком, інтернатом при школі), спеціалізованими школами, ліцеями, гімназіями, колегіумами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фізичної культури і спорту в Якушинсцькій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150 000,000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32816" y="853440"/>
          <a:ext cx="9906000" cy="5087112"/>
        </p:xfrm>
        <a:graphic>
          <a:graphicData uri="http://schemas.openxmlformats.org/drawingml/2006/table">
            <a:tbl>
              <a:tblPr/>
              <a:tblGrid>
                <a:gridCol w="661416"/>
                <a:gridCol w="615696"/>
                <a:gridCol w="661416"/>
                <a:gridCol w="2072640"/>
                <a:gridCol w="1490472"/>
                <a:gridCol w="1014984"/>
                <a:gridCol w="832104"/>
                <a:gridCol w="844296"/>
                <a:gridCol w="804672"/>
                <a:gridCol w="908304"/>
              </a:tblGrid>
              <a:tr h="594360"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ru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Програмної класифікації видатків </a:t>
                      </a:r>
                      <a:r>
                        <a:rPr lang="ru" sz="750" b="1">
                          <a:latin typeface="Times New Roman"/>
                        </a:rPr>
                        <a:t>та </a:t>
                      </a:r>
                      <a:r>
                        <a:rPr lang="uk" sz="750" b="1">
                          <a:latin typeface="Times New Roman"/>
                        </a:rPr>
                        <a:t>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 Типової програмної класифікації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Код</a:t>
                      </a:r>
                    </a:p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Функціонально ї класифікації видатків та кредитування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86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Найменування головного розпорядника коштів місцевого бюджету </a:t>
                      </a:r>
                      <a:r>
                        <a:rPr lang="uk" sz="700" i="1">
                          <a:latin typeface="Times New Roman"/>
                        </a:rPr>
                        <a:t>1</a:t>
                      </a:r>
                      <a:r>
                        <a:rPr lang="uk" sz="750" b="1">
                          <a:latin typeface="Times New Roman"/>
                        </a:rPr>
                        <a:t> відповідального виконавця, найменування бюджетної програми/підпрограми згідно з Типовою програмною класифікацією видатків та кредитування місцевих бюджетів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50" b="1">
                          <a:latin typeface="Times New Roman"/>
                        </a:rPr>
                        <a:t>Найменування</a:t>
                      </a:r>
                    </a:p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місиево'іУрегіональної програми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Дата та номер документа, яким затверджено місцеву/регіональну програму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Загальний 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399288"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 тому </a:t>
                      </a:r>
                      <a:r>
                        <a:rPr lang="uk" sz="550">
                          <a:latin typeface="Times New Roman"/>
                        </a:rPr>
                        <a:t>ЧИСЛІ </a:t>
                      </a:r>
                      <a:r>
                        <a:rPr lang="uk" sz="750" b="1">
                          <a:latin typeface="Times New Roman"/>
                        </a:rPr>
                        <a:t>бюджет розвитку</a:t>
                      </a:r>
                    </a:p>
                  </a:txBody>
                  <a:tcPr marL="0" marR="0" marT="0" marB="0" anchor="ctr"/>
                </a:tc>
              </a:tr>
              <a:tr h="57302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0611162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1162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0990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750" b="1">
                          <a:latin typeface="Times New Roman"/>
                        </a:rPr>
                        <a:t>Інші програми та заходи у сфері освіти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освіти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603 062,000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603 062,000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Культура і мистецтво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114 000,000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89 000,000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25 000,000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25 000,000</a:t>
                      </a:r>
                    </a:p>
                  </a:txBody>
                  <a:tcPr marL="0" marR="0" marT="0" marB="0" anchor="b"/>
                </a:tc>
              </a:tr>
              <a:tr h="61874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0614030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750" b="1">
                          <a:latin typeface="Times New Roman"/>
                        </a:rPr>
                        <a:t>Забезпечення діяльності бібліотек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культури та духовного відродження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48 800,000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23 800,000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25 000,000</a:t>
                      </a:r>
                    </a:p>
                  </a:txBody>
                  <a:tcPr marL="0" marR="0" marT="0" marB="0" anchor="ctr"/>
                </a:tc>
              </a:tr>
              <a:tr h="551688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0614060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Забезпечення діяльності палаців і будинків культури, клубів, центрів дозвілля та інших клубних закладів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культури та духовного відродження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700"/>
                    </a:p>
                  </a:txBody>
                  <a:tcPr marL="0" marR="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152400" indent="0"/>
                      <a:r>
                        <a:rPr lang="uk" sz="750" b="1">
                          <a:latin typeface="Times New Roman"/>
                        </a:rPr>
                        <a:t>0614060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032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Забезпечення діяльності палаців і будинків культури, клубів, центрів дозвілля та інших клубних закладів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Програму інформатизації Якушинецької об’єднаної територіальної громади на2019-2022 роки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35 сесії сільської ради 7 скликання від 08.10.2019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15 200,000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15 200,000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Фізична культура і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480 111,000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480 111,000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0,000</a:t>
                      </a:r>
                    </a:p>
                  </a:txBody>
                  <a:tcPr marL="0" marR="0" marT="0" marB="0" anchor="ctr"/>
                </a:tc>
              </a:tr>
              <a:tr h="624840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0615031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Утримання та навчально-тренувальна робота комунальних дитячо-юнацьких спортивних шкіл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фізичної культури і спорту в Якушинецькій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255 111,000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255 111,000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</a:tr>
              <a:tr h="573024"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0615062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5062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0810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Підтримка спорту вищих досягнень та організацій, які здійснюють фізкультурно-спортивну діяльність в регіоні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84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Програма розвитку фізичної культури і спорту в Якушинецькій ОТГ на 2020 рік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960"/>
                        </a:lnSpc>
                      </a:pPr>
                      <a:r>
                        <a:rPr lang="uk" sz="750" b="1">
                          <a:latin typeface="Times New Roman"/>
                        </a:rPr>
                        <a:t>Рішення 38 сесії сільської ради 7 скликання від 17.12.2019 року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225 000,000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225 000,000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800"/>
                    </a:p>
                  </a:txBody>
                  <a:tcPr marL="0" marR="0" marT="0" marB="0"/>
                </a:tc>
              </a:tr>
              <a:tr h="204216"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uk" sz="750" b="1">
                          <a:latin typeface="Times New Roman"/>
                        </a:rPr>
                        <a:t>Усього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750" b="1">
                          <a:latin typeface="Times New Roman"/>
                        </a:rPr>
                        <a:t>26 002 227,000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uk" sz="750" b="1">
                          <a:latin typeface="Times New Roman"/>
                        </a:rPr>
                        <a:t>14 069 227,000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uk" sz="750" b="1">
                          <a:latin typeface="Times New Roman"/>
                        </a:rPr>
                        <a:t>П 933 000,000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50" b="1">
                          <a:latin typeface="Times New Roman"/>
                        </a:rPr>
                        <a:t>11 907 000,000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89888" y="5900928"/>
            <a:ext cx="76200" cy="853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00" b="1">
                <a:latin typeface="Bookman Old Style"/>
              </a:rPr>
              <a:t>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8120" y="7635240"/>
            <a:ext cx="112776" cy="1615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1400">
                <a:latin typeface="Franklin Gothic Medium"/>
              </a:rPr>
              <a:t>1</a:t>
            </a:r>
          </a:p>
          <a:p>
            <a:pPr indent="0" algn="just"/>
            <a:r>
              <a:rPr lang="ru" sz="400" i="1">
                <a:latin typeface="Times New Roman"/>
              </a:rPr>
              <a:t>■ Ш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960" y="6111240"/>
            <a:ext cx="1213104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00" b="1">
                <a:latin typeface="Times New Roman"/>
              </a:rPr>
              <a:t>Секретар сільської </a:t>
            </a:r>
            <a:r>
              <a:rPr lang="ru" sz="700" b="1">
                <a:latin typeface="Times New Roman"/>
              </a:rPr>
              <a:t>ради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83496" y="6077712"/>
            <a:ext cx="640080" cy="112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00" b="1">
                <a:latin typeface="Times New Roman"/>
              </a:rPr>
              <a:t>К.М.Костюк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2984" y="676656"/>
            <a:ext cx="94488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1470"/>
              </a:spcAft>
            </a:pPr>
            <a:r>
              <a:rPr lang="uk" sz="1700" b="1">
                <a:latin typeface="Times New Roman"/>
              </a:rPr>
              <a:t>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5464" y="1082040"/>
            <a:ext cx="6184392" cy="9083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1470"/>
              </a:spcBef>
              <a:spcAft>
                <a:spcPts val="420"/>
              </a:spcAft>
            </a:pPr>
            <a:r>
              <a:rPr lang="uk" sz="1400">
                <a:latin typeface="Times New Roman"/>
              </a:rPr>
              <a:t>кодексу України) цього рішення спрямовуються відповідно на: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видатки, пов'язані з утриманням бюджетних установ (за рахунок джерел, визначених підпунктом 7.1 пункту 7 до цього рішення (в частині надходжень, визначених статтею 69</a:t>
            </a:r>
            <a:r>
              <a:rPr lang="uk" sz="1400" baseline="30000">
                <a:latin typeface="Times New Roman"/>
              </a:rPr>
              <a:t>і</a:t>
            </a:r>
            <a:r>
              <a:rPr lang="uk" sz="1400">
                <a:latin typeface="Times New Roman"/>
              </a:rPr>
              <a:t> Бюджетного кодексу України);</a:t>
            </a:r>
          </a:p>
          <a:p>
            <a:pPr indent="406400" algn="just">
              <a:lnSpc>
                <a:spcPts val="1632"/>
              </a:lnSpc>
            </a:pPr>
            <a:r>
              <a:rPr lang="uk" sz="1400">
                <a:latin typeface="Times New Roman"/>
              </a:rPr>
              <a:t>-    видатки цільового фонду сільської ради (за рахунок джерел, визначених підпунктом 7.1 пункту 7 до цього рішення (в частині надходжень, визначених статтею 69</a:t>
            </a:r>
            <a:r>
              <a:rPr lang="uk" sz="1400" baseline="30000">
                <a:latin typeface="Times New Roman"/>
              </a:rPr>
              <a:t>і</a:t>
            </a:r>
            <a:r>
              <a:rPr lang="uk" sz="1400">
                <a:latin typeface="Times New Roman"/>
              </a:rPr>
              <a:t> Бюджетного кодексу України);</a:t>
            </a:r>
          </a:p>
          <a:p>
            <a:pPr indent="406400" algn="just">
              <a:lnSpc>
                <a:spcPts val="1608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-    заходи, пов’язані з охороною навколишнього природного середовища (за рахунок джерел, визначених підпунктом 7.1 пункту 7 до цього рішення (в частині надходжень, визначених статтею 69</a:t>
            </a:r>
            <a:r>
              <a:rPr lang="uk" sz="1400" baseline="30000">
                <a:latin typeface="Times New Roman"/>
              </a:rPr>
              <a:t>і</a:t>
            </a:r>
            <a:r>
              <a:rPr lang="uk" sz="1400">
                <a:latin typeface="Times New Roman"/>
              </a:rPr>
              <a:t> Бюджетного кодексу України).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9.    Визначити на 2020 рік відповідно до статті 55 Бюджетного кодексу України захищеними видатками бюджету Якушинецької сільської об'єднаної територіальної громади видатки загального фонду на: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оплату праці працівників бюджетних установ;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нарахування на заробітну плату;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придбання медикаментів та перев'язувальних матеріалів;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забезпечення продуктами харчування;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оплату комунальних послуг та енергоносіїв;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поточні трансферти населенню;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поточні трансферти місцевим бюджетам;</a:t>
            </a:r>
          </a:p>
          <a:p>
            <a:pPr indent="4064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-    забезпечення осіб з інвалідністю технічними та іншими засобами реабілітації, виробами медичного призначення для індивідуального користування;</a:t>
            </a:r>
          </a:p>
          <a:p>
            <a:pPr indent="406400" algn="just">
              <a:spcAft>
                <a:spcPts val="420"/>
              </a:spcAft>
            </a:pPr>
            <a:r>
              <a:rPr lang="uk" sz="1400">
                <a:latin typeface="Times New Roman"/>
              </a:rPr>
              <a:t>-    оплату послуг з охорони державних (комунальних) закладів культури;</a:t>
            </a:r>
          </a:p>
          <a:p>
            <a:pPr indent="406400" algn="just">
              <a:spcAft>
                <a:spcPts val="1470"/>
              </a:spcAft>
            </a:pPr>
            <a:r>
              <a:rPr lang="uk" sz="1400">
                <a:latin typeface="Times New Roman"/>
              </a:rPr>
              <a:t>-    оплату енергосервісу.</a:t>
            </a:r>
          </a:p>
          <a:p>
            <a:pPr indent="406400" algn="just">
              <a:lnSpc>
                <a:spcPts val="1608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10.    Відповідно до частини 8 статті 16 Бюджетного кодексу України, постанови Кабінету Міністрів України від 12 січня 2011 року № 6 «Про затвердження Порядку розміщення тимчасово вільних коштів місцевих бюджетів на вкладних (депозитних) рахунках у банках», надати право сільському голові на конкурсній основі розміщувати тимчасово вільні кошти загального та спеціального фондів бюджету Якушинецької сільської об’єднаної територіальної громади на депозитних рахунках державних комерційних банків з подальшим поверненням таких коштів на рахунки бюджету до закінчення 2020 року.</a:t>
            </a:r>
          </a:p>
          <a:p>
            <a:pPr indent="4826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11.    Відповідно до статей 43 та 73 Бюджетного кодексу України надати право сільському голові отримувати в органах Державної казначейської служби України короткотермінові позики для покриття тимчасових касових розривів бюджету Якушинецької сільської об'єднаної територіальної громади, пов’язаних із забезпеченням захищених видатків загального фонду, в межах поточного бюджетного періоду за рахунок коштів єдиного казначейського рахунку на договірних умовах без нарахування відсотків за користування цими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040" y="286512"/>
            <a:ext cx="88392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latin typeface="David"/>
              </a:rPr>
              <a:t>/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30808" y="685800"/>
            <a:ext cx="6181344" cy="1249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200" b="1">
                <a:latin typeface="Times New Roman"/>
              </a:rPr>
              <a:t>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30808" y="1106424"/>
            <a:ext cx="6181344" cy="91196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632"/>
              </a:lnSpc>
              <a:spcAft>
                <a:spcPts val="840"/>
              </a:spcAft>
            </a:pPr>
            <a:r>
              <a:rPr lang="uk" sz="1400">
                <a:latin typeface="Times New Roman"/>
              </a:rPr>
              <a:t>коштами з обов'язковим їх поверненням до кінця поточного бюджетного періоду у порядку, визначеному Кабінетом Міністрів України.</a:t>
            </a:r>
          </a:p>
          <a:p>
            <a:pPr indent="419100" algn="just">
              <a:lnSpc>
                <a:spcPts val="1656"/>
              </a:lnSpc>
            </a:pPr>
            <a:r>
              <a:rPr lang="uk" sz="1400">
                <a:latin typeface="Times New Roman"/>
              </a:rPr>
              <a:t>12.    Керуючись статтями 20, 28, 51, 77 Бюджетного кодексу України, розпорядникам коштів місцевого бюджету:</a:t>
            </a:r>
          </a:p>
          <a:p>
            <a:pPr indent="419100" algn="just">
              <a:lnSpc>
                <a:spcPts val="1608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12.1.    забезпечити в першочерговому порядку потребу в коштах на оплату праці працівників бюджетних установ відповідно до встановлених законодавством України умов оплати праці та розміру мінімальної заробітної плати; на проведення розрахунків за електричну та теплову енергію, водопостачання, водовідведення, природний газ та послуги зв’язку, які споживаються бюджетними установами;</a:t>
            </a:r>
          </a:p>
          <a:p>
            <a:pPr indent="419100" algn="just">
              <a:lnSpc>
                <a:spcPts val="1632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12.2.    затвердити ліміти споживання енергоносіїв у натуральних показниках для кожної бюджетної установи виходячи з обсягів відповідних бюджетних асигнувань;</a:t>
            </a:r>
          </a:p>
          <a:p>
            <a:pPr indent="419100" algn="just">
              <a:lnSpc>
                <a:spcPts val="1608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12.3.    на всіх стадіях бюджетного процесу вживати заходів по безумовному виконанню пункту 4 статті 77 Бюджетного кодексу України щодо недопущення незабезпеченої потреби із виплат заробітної плати з нарахуваннями працівникам бюджетних закладів;</a:t>
            </a:r>
          </a:p>
          <a:p>
            <a:pPr indent="419100" algn="just">
              <a:lnSpc>
                <a:spcPts val="1632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12.4.    затвердити паспорти бюджетних програм протягом 45 днів з дня набрання чинності цим рішенням.</a:t>
            </a:r>
          </a:p>
          <a:p>
            <a:pPr indent="419100" algn="just">
              <a:lnSpc>
                <a:spcPts val="1608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12.5.    забезпечити доступність інформації про бюджет відповідно до статті 28 Бюджетного кодексу України, а саме:</a:t>
            </a:r>
          </a:p>
          <a:p>
            <a:pPr indent="419100" algn="just">
              <a:lnSpc>
                <a:spcPts val="1608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12.. 1. здійснення публічного представлення та публікації інформації про бюджет за бюджетними програмами та показниками, бюджетні призначення щодо яких визначені цим рішенням, до 15 березня 2021 року.</a:t>
            </a:r>
          </a:p>
          <a:p>
            <a:pPr indent="419100" algn="just">
              <a:lnSpc>
                <a:spcPts val="1608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12.5.2. оприлюднення паспортів бюджетних програм у триденний строк з дня затвердження таких документів.</a:t>
            </a:r>
          </a:p>
          <a:p>
            <a:pPr indent="419100" algn="just">
              <a:lnSpc>
                <a:spcPts val="1584"/>
              </a:lnSpc>
              <a:spcAft>
                <a:spcPts val="420"/>
              </a:spcAft>
            </a:pPr>
            <a:r>
              <a:rPr lang="uk" sz="1400">
                <a:latin typeface="Times New Roman"/>
              </a:rPr>
              <a:t>13.    Враховуючи норми частин 7, 8 статті 23 Бюджетного кодексу України у процесі виконання бюджету Якушинецької сільської об'єднаної територіальної громади: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13.1.    надати право сільському голові: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вносити зміни до помісячного розпису доходів, видатків та фінансування бюджету;</a:t>
            </a:r>
          </a:p>
          <a:p>
            <a:pPr indent="419100" algn="just">
              <a:lnSpc>
                <a:spcPts val="1608"/>
              </a:lnSpc>
            </a:pPr>
            <a:r>
              <a:rPr lang="uk" sz="1400">
                <a:latin typeface="Times New Roman"/>
              </a:rPr>
              <a:t>у межах загального обсягу бюджетних призначень за бюджетною програмою окремо за загальним та спеціальним фондами бюджету за обгрунтованим поданням головного розпорядника бюджетних коштів здійснювати перерозподіл бюджетних асигнувань, затверджених у розписі бюджету та кошторисі, в розрізі економічної класифікації видатків бюджету, у тому числі збільшення видатків розвитку за рахунок зменшення видатків споживання, а також в розрізі класифікації кредитування бюджету - щодо надання кредитів з бюджету.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6136" y="646176"/>
            <a:ext cx="94488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b="1">
                <a:latin typeface="Times New Roman"/>
              </a:rPr>
              <a:t>5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2520" y="1060704"/>
            <a:ext cx="6160008" cy="78821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19100" algn="just">
              <a:lnSpc>
                <a:spcPts val="1584"/>
              </a:lnSpc>
              <a:spcAft>
                <a:spcPts val="1470"/>
              </a:spcAft>
            </a:pPr>
            <a:r>
              <a:rPr lang="ru" sz="1400">
                <a:latin typeface="Times New Roman"/>
              </a:rPr>
              <a:t>13.2. </a:t>
            </a:r>
            <a:r>
              <a:rPr lang="uk" sz="1400">
                <a:latin typeface="Times New Roman"/>
              </a:rPr>
              <a:t>надати право виконавчому комітету сільської ради за погодженням з постійною комісією сільської ради з питань планування, фінансів, бюджету та соціально-економічного розвитку, з наступним затвердженням на сесії сільської ради, у межах загального обсягу бюджетних призначень головного розпорядника бюджетних коштів здійснювати перерозподіл видатків бюджету за бюджетними програмами, включаючи резервний фонд бюджету, а також збільшення видатків розвитку та надання кредитів з бюджету за рахунок зменшення інших видатків (окремо за загальним та спеціальним фондами бюджету).</a:t>
            </a:r>
          </a:p>
          <a:p>
            <a:pPr indent="419100" algn="just">
              <a:lnSpc>
                <a:spcPts val="1608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14.    Установити, що у 2020 році орендна плата від оренди майна бюджетних установ комунальної власності Якушинецької об'єднаної територіальної громади спрямовується 100% до загального фонду бюджету Якушинецької сільської об’єднаної територіальної громади за винятком закладів освіти, кошти від оренди нерухомого майна яких використовуються виключно на утримання цих закладів.</a:t>
            </a:r>
          </a:p>
          <a:p>
            <a:pPr indent="419100" algn="just">
              <a:lnSpc>
                <a:spcPts val="1584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15.    Установити, що поповнення статутних фондів комунальних підприємств, створених сільською радою, здійснюється шляхом зарахування коштів на рахунки комунальних підприємств, відкриті в установах банків.</a:t>
            </a:r>
          </a:p>
          <a:p>
            <a:pPr indent="419100" algn="just">
              <a:lnSpc>
                <a:spcPts val="1584"/>
              </a:lnSpc>
              <a:spcAft>
                <a:spcPts val="1050"/>
              </a:spcAft>
            </a:pPr>
            <a:r>
              <a:rPr lang="uk" sz="1400">
                <a:latin typeface="Times New Roman"/>
              </a:rPr>
              <a:t>16.    Надати право Якушинецькій сільській раді та відділу освіти, культури, туризму, молоді, спорту та соціального захисту населення Якушинецької сільської ради здійснювати у 2020 році попередню оплату товарів, робіт і послуг, що закуповуються за бюджетні кошти, відповідно до постанови Кабінету Міністрів України від 23.04.2014 року №117.</a:t>
            </a:r>
          </a:p>
          <a:p>
            <a:pPr indent="419100" algn="just">
              <a:lnSpc>
                <a:spcPts val="1584"/>
              </a:lnSpc>
              <a:spcAft>
                <a:spcPts val="1470"/>
              </a:spcAft>
            </a:pPr>
            <a:r>
              <a:rPr lang="uk" sz="1400">
                <a:latin typeface="Times New Roman"/>
              </a:rPr>
              <a:t>17.    Для забезпечення виконання пункту 4 статті 28 Бюджетного кодексу України оприлюднити дане рішення в газеті «Подільська зоря» не пізніше 10 днів з дня його прийняття.</a:t>
            </a:r>
          </a:p>
          <a:p>
            <a:pPr indent="419100" algn="just">
              <a:spcAft>
                <a:spcPts val="1470"/>
              </a:spcAft>
            </a:pPr>
            <a:r>
              <a:rPr lang="uk" sz="1400">
                <a:latin typeface="Times New Roman"/>
              </a:rPr>
              <a:t>18.    Додатки 1-6 до цього рішення є його невід’ємною частиною.</a:t>
            </a:r>
          </a:p>
          <a:p>
            <a:pPr indent="419100" algn="just">
              <a:spcAft>
                <a:spcPts val="1470"/>
              </a:spcAft>
            </a:pPr>
            <a:r>
              <a:rPr lang="uk" sz="1400">
                <a:latin typeface="Times New Roman"/>
              </a:rPr>
              <a:t>19.    Дане рішення набирає чинності з 01.01.2020 року.</a:t>
            </a:r>
          </a:p>
          <a:p>
            <a:pPr indent="419100" algn="just">
              <a:lnSpc>
                <a:spcPts val="1584"/>
              </a:lnSpc>
            </a:pPr>
            <a:r>
              <a:rPr lang="uk" sz="1400">
                <a:latin typeface="Times New Roman"/>
              </a:rPr>
              <a:t>20.    Контроль за виконанням цього рішення покласти на постійну комісію сільської ради з питань планування, фінансів, бюджету та соціально-економічного розвитку (Янчук В.І.).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72912" y="9366504"/>
            <a:ext cx="76200" cy="579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00">
                <a:latin typeface="Gulim"/>
              </a:rPr>
              <a:t>*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3104" y="9406128"/>
            <a:ext cx="1456944" cy="167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400" b="1">
                <a:latin typeface="Times New Roman"/>
              </a:rPr>
              <a:t>Сільський голова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1240" y="9421368"/>
            <a:ext cx="1109472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400" b="1">
                <a:latin typeface="Times New Roman"/>
              </a:rPr>
              <a:t>В.С.Романюк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0256" y="801624"/>
            <a:ext cx="4005072" cy="9113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31008" indent="0">
              <a:lnSpc>
                <a:spcPts val="960"/>
              </a:lnSpc>
            </a:pPr>
            <a:r>
              <a:rPr lang="uk" sz="750">
                <a:latin typeface="Times New Roman"/>
              </a:rPr>
              <a:t>Додаток № 1</a:t>
            </a:r>
          </a:p>
          <a:p>
            <a:pPr marL="2362708" indent="0">
              <a:lnSpc>
                <a:spcPts val="960"/>
              </a:lnSpc>
            </a:pPr>
            <a:r>
              <a:rPr lang="uk" sz="750">
                <a:latin typeface="Times New Roman"/>
              </a:rPr>
              <a:t>до рішення сесії сільської ради</a:t>
            </a:r>
          </a:p>
          <a:p>
            <a:pPr marL="2273808" indent="0" algn="just">
              <a:lnSpc>
                <a:spcPts val="960"/>
              </a:lnSpc>
            </a:pPr>
            <a:r>
              <a:rPr lang="uk" sz="750">
                <a:latin typeface="Times New Roman"/>
              </a:rPr>
              <a:t>7 скликання від_2019 року</a:t>
            </a:r>
          </a:p>
          <a:p>
            <a:pPr marL="2019808" indent="0">
              <a:lnSpc>
                <a:spcPts val="960"/>
              </a:lnSpc>
              <a:spcAft>
                <a:spcPts val="630"/>
              </a:spcAft>
            </a:pPr>
            <a:r>
              <a:rPr lang="uk" sz="750">
                <a:latin typeface="Times New Roman"/>
              </a:rPr>
              <a:t>"Про місцевий бюджет Якушинецької сільської об’єднаної територіальної громади на 2020 рік"</a:t>
            </a:r>
          </a:p>
          <a:p>
            <a:pPr indent="0" algn="ctr">
              <a:spcAft>
                <a:spcPts val="630"/>
              </a:spcAft>
            </a:pPr>
            <a:r>
              <a:rPr lang="uk" sz="1100" b="1">
                <a:latin typeface="Times New Roman"/>
              </a:rPr>
              <a:t>Доходи місцевого бюджету на 2020 рік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2960" y="1816608"/>
            <a:ext cx="685800" cy="3261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spcBef>
                <a:spcPts val="630"/>
              </a:spcBef>
              <a:spcAft>
                <a:spcPts val="630"/>
              </a:spcAft>
            </a:pPr>
            <a:r>
              <a:rPr lang="uk" sz="850" u="sng">
                <a:latin typeface="Times New Roman"/>
              </a:rPr>
              <a:t>02523000000</a:t>
            </a:r>
          </a:p>
          <a:p>
            <a:pPr indent="0"/>
            <a:r>
              <a:rPr lang="uk" sz="800">
                <a:latin typeface="Times New Roman"/>
              </a:rPr>
              <a:t>(код бюджету)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7456" y="2133600"/>
            <a:ext cx="219456" cy="1036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500" u="sng">
                <a:latin typeface="Century Gothic"/>
              </a:rPr>
              <a:t>( грн)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16864" y="2228088"/>
          <a:ext cx="6522720" cy="7647432"/>
        </p:xfrm>
        <a:graphic>
          <a:graphicData uri="http://schemas.openxmlformats.org/drawingml/2006/table">
            <a:tbl>
              <a:tblPr/>
              <a:tblGrid>
                <a:gridCol w="737616"/>
                <a:gridCol w="2791968"/>
                <a:gridCol w="804672"/>
                <a:gridCol w="792480"/>
                <a:gridCol w="676656"/>
                <a:gridCol w="719328"/>
              </a:tblGrid>
              <a:tr h="234696"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Код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32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Найменування згідно з класифікацією доходів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00" b="1">
                          <a:latin typeface="Times New Roman"/>
                        </a:rPr>
                        <a:t>Загальний</a:t>
                      </a:r>
                    </a:p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448056"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7800" marR="139700" indent="-177800">
                        <a:lnSpc>
                          <a:spcPts val="864"/>
                        </a:lnSpc>
                      </a:pPr>
                      <a:r>
                        <a:rPr lang="uk" sz="8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240792">
                <a:tc>
                  <a:txBody>
                    <a:bodyPr/>
                    <a:lstStyle/>
                    <a:p>
                      <a:pPr marL="177800" indent="0"/>
                      <a:r>
                        <a:rPr lang="uk" sz="700" b="1">
                          <a:latin typeface="Times New Roman"/>
                        </a:rPr>
                        <a:t>10000000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Податкові надходження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64 783 500,00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64 770 000,00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13 500,00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350520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11000000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Податки на доходи, податки на прибуток, податки на збільшення ринкової вартості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34 310 000,00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34 310 000,00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216408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11010000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Податок та збір на доходи фізичних осіб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34 310 000,00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34 310 000,00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502920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11010100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доходи фізичних осіб, що сплачується податковими агентами, із доходів платника податку у вигляді заробітної плати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ЗО 725 000,00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ЗО 725 000,00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</a:tr>
              <a:tr h="743712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11010200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доходи фізичних осіб з грошового забезпечення, грошових винагород та інших виплат, одержаних військовослужбовцями та особами рядового і начальницького складу, іцо сплачується податковими агентами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2 360 000,00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2 360 000,00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</a:tr>
              <a:tr h="487680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11010400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доходи фізичних осіб, що сплачується податковими агентами, із доходів платника податку інших ніж заробітна плата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720 000,00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720 000,00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100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496824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11010500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80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доходи фізичних осіб, що сплачується фізичними особами за результатами річного декларування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505 000,00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505 000,00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1000">
                          <a:latin typeface="Times New Roman"/>
                        </a:rPr>
                        <a:t>і</a:t>
                      </a:r>
                    </a:p>
                  </a:txBody>
                  <a:tcPr marL="0" marR="0" marT="0" marB="0" anchor="b"/>
                </a:tc>
              </a:tr>
              <a:tr h="310896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13000000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Збори та плата за спеціальне використання природних ресурсів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13010000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Рентна плата за спеціальне використання лісових ресурсів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170 000,00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170 000,00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466344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13010100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Рентна плата за спеціальне використання лісових ресурсів в частині деревини, заготовленої в порядку рубок головного користування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755904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13010200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Рентна плата за спеціальне використання лісових ресурсів (крім рентної плати за спеціальне використання лісових ресурсів в частині деревини, заготовленої в порядку рубок головного користування)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60 000,00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60 000,00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</a:tr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13030000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Рентна плата за користування надрами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</a:t>
                      </a:r>
                      <a:r>
                        <a:rPr lang="uk" sz="1000">
                          <a:latin typeface="Times New Roman"/>
                        </a:rPr>
                        <a:t> </a:t>
                      </a:r>
                      <a:r>
                        <a:rPr lang="uk" sz="800">
                          <a:latin typeface="Times New Roman"/>
                        </a:rPr>
                        <a:t>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448056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13030100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Рентна плата за користування надрами для видобування корисних копалин загальнодержавного значення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192024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14000000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00" b="1">
                          <a:latin typeface="Times New Roman"/>
                        </a:rPr>
                        <a:t>Внутрішні податки на товари та послуги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12 925 000,00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12 925 000,00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356616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14020000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800">
                          <a:latin typeface="Times New Roman"/>
                        </a:rPr>
                        <a:t>Акцизний податок з вироблених в Україні підакцизних товарів (продукції)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219456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14021900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Пальне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338328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14030000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Акцизний податок з ввезених на митну територію України підакцизних товарів (продукції)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4 500 000,00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0" indent="0">
                        <a:spcAft>
                          <a:spcPts val="210"/>
                        </a:spcAft>
                      </a:pPr>
                      <a:r>
                        <a:rPr lang="uk" sz="1000">
                          <a:latin typeface="Times New Roman"/>
                        </a:rPr>
                        <a:t>*</a:t>
                      </a:r>
                    </a:p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4 500 000,00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14031900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Пальне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4 500 000,00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4 500 000,00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31152" y="10293096"/>
            <a:ext cx="57912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200" b="1">
                <a:latin typeface="Times New Roman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14400" y="606552"/>
          <a:ext cx="6510528" cy="9668256"/>
        </p:xfrm>
        <a:graphic>
          <a:graphicData uri="http://schemas.openxmlformats.org/drawingml/2006/table">
            <a:tbl>
              <a:tblPr/>
              <a:tblGrid>
                <a:gridCol w="731520"/>
                <a:gridCol w="2791968"/>
                <a:gridCol w="807720"/>
                <a:gridCol w="792480"/>
                <a:gridCol w="676656"/>
                <a:gridCol w="710184"/>
              </a:tblGrid>
              <a:tr h="231648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Код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Найменування згідно з класифікацією доходів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800">
                          <a:latin typeface="Times New Roman"/>
                        </a:rPr>
                        <a:t>Загальний</a:t>
                      </a:r>
                    </a:p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445008"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864"/>
                        </a:lnSpc>
                      </a:pPr>
                      <a:r>
                        <a:rPr lang="uk" sz="8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44196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14040000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Акцизний податок з реалізації суб'єктами господарювання роздрібної торгівлі підакцизних товарів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7 425 000,00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7 425 000,00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ru" sz="850">
                          <a:latin typeface="Times New Roman"/>
                        </a:rPr>
                        <a:t>18000000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Місцеві податки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17 361 000,00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17 361 000,00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210312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18010000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Податок на майно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6 131 000,00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6 131 000,00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472440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нерухоме майно, відмінне від земельної ділянки, сплачений юридичними особами, які є власниками об'єктів житлової нерухомості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19 000,00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19 000,00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435864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нерухоме майно, відмінне від земельної ділянки, сплачений фізичними особами, які є власниками об'єктів житлової нерухомості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44 000,00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</a:tr>
              <a:tr h="45415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нерухоме майно, відмінне від земельної ділянки, сплачений фізичними особами, які є власниками об 'єктів нежитлової нерухомості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509016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Податок на нерухоме майно, відмінне від земельної ділянки, сплачений юридичними особами, які є власниками об 'єктів нежитлової нерухомості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2 750 000,00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2 750 000,00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</a:tr>
              <a:tr h="222504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Земельний податок з юридичних осіб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1 090 000,00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1 090 000,00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Орендна плата з юридичних осіб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990 000,00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990 000,00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204216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18010700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Земельний податок з фізичних осіб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590 000,00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590 000,00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188976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18010900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Орендна плата з фізичних осіб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620 000,00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620 000,00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18011000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Транспортний податок з фізичних осіб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6764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18030000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Туристичний збір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85 000,00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85 000,00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18030200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Туристичний збір, сплачений фізичними особами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85 000,00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85 000,00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92024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18050000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Єдиний податок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11 145 000,00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11 145 000,00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18050300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Єдиний податок з юридичних осіб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1 680 000,00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1 680 000,00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18050400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Єдиний податок з фізичних осіб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9100 000,00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9 100 000,00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740664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18050500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Єдиний податок з сільськогосподарських товаровиробників, у яких частка сільськогосподарського товаровиробництва за попередній податковий (звітний) рік дорівнює або перевищує 75 відсотків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365 000,00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365 000,00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500"/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indent="0" algn="ctr"/>
                      <a:r>
                        <a:rPr lang="ru" sz="850">
                          <a:latin typeface="Times New Roman"/>
                        </a:rPr>
                        <a:t>19000000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Інші податки та збори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13 500,00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13 500,00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19010000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Екологічний податок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13 500,00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13 500,00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469392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19010100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Надходження від викидів забруднюючих речовин в атмосферне повітря стаціонарними джерелами забруднення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1 800,00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1 800,00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323088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19010200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Надходження від скидів забруднюючих речовин безпосередньо у водні об'єкти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11 500,00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11 500,00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</a:tr>
              <a:tr h="618744">
                <a:tc>
                  <a:txBody>
                    <a:bodyPr/>
                    <a:lstStyle/>
                    <a:p>
                      <a:pPr indent="0" algn="ctr"/>
                      <a:r>
                        <a:rPr lang="ru" sz="750" i="1">
                          <a:latin typeface="Times New Roman"/>
                        </a:rPr>
                        <a:t>19010300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Надходження від розміщення відходів у спеціально відведених для цього місцях чи на об’єктах, крім розміщення окремих видів відходів як вторинної сировини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165100" indent="0"/>
                      <a:r>
                        <a:rPr lang="ru" sz="800">
                          <a:latin typeface="Times New Roman"/>
                        </a:rPr>
                        <a:t>20000000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Неподаткові надходження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2 339 990,00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1 730 000,00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609 990,00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304800">
                <a:tc>
                  <a:txBody>
                    <a:bodyPr/>
                    <a:lstStyle/>
                    <a:p>
                      <a:pPr indent="0" algn="ctr"/>
                      <a:r>
                        <a:rPr lang="ru" sz="850">
                          <a:latin typeface="Times New Roman"/>
                        </a:rPr>
                        <a:t>21000000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Доходи від власності та підприємницької діяльності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/>
                    </a:p>
                  </a:txBody>
                  <a:tcPr marL="0" marR="0" marT="0" marB="0"/>
                </a:tc>
              </a:tr>
              <a:tr h="353568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21050000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Плата за розміщення тимчасово вільних коштів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156 000,00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156 000,00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210312">
                <a:tc>
                  <a:txBody>
                    <a:bodyPr/>
                    <a:lstStyle/>
                    <a:p>
                      <a:pPr indent="0" algn="ctr"/>
                      <a:r>
                        <a:rPr lang="ru" sz="850">
                          <a:latin typeface="Times New Roman"/>
                        </a:rPr>
                        <a:t>21080000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Інші надходження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201)00,00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237744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21081100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Адміністративні штрафи та інші санкції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518160">
                <a:tc>
                  <a:txBody>
                    <a:bodyPr/>
                    <a:lstStyle/>
                    <a:p>
                      <a:pPr indent="0" algn="ctr"/>
                      <a:r>
                        <a:rPr lang="ru" sz="800">
                          <a:latin typeface="Times New Roman"/>
                        </a:rPr>
                        <a:t>21081500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800">
                          <a:latin typeface="Times New Roman"/>
                        </a:rPr>
                        <a:t>Адміністративні штрафи та штрафні санкції за порушення законодавства у сфері виробництва та обігу алкогольних напоїв та тютюнових виробів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010400" y="10287000"/>
            <a:ext cx="73152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b="1"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9328" y="274320"/>
            <a:ext cx="109728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>
                <a:latin typeface="David"/>
              </a:rPr>
              <a:t>/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6176" y="393192"/>
            <a:ext cx="109728" cy="112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>
                <a:latin typeface="David"/>
              </a:rPr>
              <a:t>/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33272" y="637032"/>
          <a:ext cx="6522720" cy="9595104"/>
        </p:xfrm>
        <a:graphic>
          <a:graphicData uri="http://schemas.openxmlformats.org/drawingml/2006/table">
            <a:tbl>
              <a:tblPr/>
              <a:tblGrid>
                <a:gridCol w="734568"/>
                <a:gridCol w="2791968"/>
                <a:gridCol w="807720"/>
                <a:gridCol w="792480"/>
                <a:gridCol w="679704"/>
                <a:gridCol w="716280"/>
              </a:tblGrid>
              <a:tr h="237744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700" b="1">
                          <a:latin typeface="Times New Roman"/>
                        </a:rPr>
                        <a:t>Код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Найменування згідно з класифікацією доходів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00" b="1">
                          <a:latin typeface="Times New Roman"/>
                        </a:rPr>
                        <a:t>Загальний</a:t>
                      </a:r>
                    </a:p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445008"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5100" marR="139700" indent="-165100">
                        <a:lnSpc>
                          <a:spcPts val="888"/>
                        </a:lnSpc>
                      </a:pPr>
                      <a:r>
                        <a:rPr lang="uk" sz="850">
                          <a:latin typeface="Times New Roman"/>
                        </a:rPr>
                        <a:t>у тому «осі бюджет розвитку</a:t>
                      </a:r>
                    </a:p>
                  </a:txBody>
                  <a:tcPr marL="0" marR="0" marT="0" marB="0" anchor="ctr"/>
                </a:tc>
              </a:tr>
              <a:tr h="338328">
                <a:tc>
                  <a:txBody>
                    <a:bodyPr/>
                    <a:lstStyle/>
                    <a:p>
                      <a:pPr indent="0" algn="ctr"/>
                      <a:r>
                        <a:rPr lang="uk" sz="850">
                          <a:latin typeface="Times New Roman"/>
                        </a:rPr>
                        <a:t>22000000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Адміністративні збори та платежі, доходи від некомерційної господарської діяльності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1 544 000,00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 i="1">
                          <a:latin typeface="Times New Roman"/>
                        </a:rPr>
                        <a:t>1</a:t>
                      </a:r>
                      <a:r>
                        <a:rPr lang="uk" sz="850">
                          <a:latin typeface="Times New Roman"/>
                        </a:rPr>
                        <a:t> 544 000,00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</a:tr>
              <a:tr h="20726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22010000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Плата за надання адміністративних послуг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1 420 000,00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1 420 000,00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22010300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Адміністративний збір за проведення державної реєстрації юридичних осіб та фізичних осіб - підприємців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34 000,00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</a:tr>
              <a:tr h="246888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22012500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Плата за надання інших адміністративних послуг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846 000,00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846 000,00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22012600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Адміністративний збір за державну реєстрацію речових прав на нерухоме майно та їх обтяжень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540 000,00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540 000,00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00"/>
                    </a:p>
                  </a:txBody>
                  <a:tcPr marL="0" marR="0" marT="0" marB="0"/>
                </a:tc>
              </a:tr>
              <a:tr h="993648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22012900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Плата за скорочення термінів надання послугу сфері державної реєстрації речових прав на нерухоме майно та 'їх обтяжень і державної реєстрації юридичних осіб, фізичних осіб - підприємців та громадських формувань, а також плата за надання інших платних послуг, пов 'язаних з такою державною реєстрацією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700"/>
                    </a:p>
                  </a:txBody>
                  <a:tcPr marL="0" marR="0" marT="0" marB="0"/>
                </a:tc>
              </a:tr>
              <a:tr h="460248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22080000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Надходження від орендної плати за користування цілісним майновим комплексом та іншим державним майном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509016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22080400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Надходження від орендної плати за користування цілісним майновим комплексом та іншим майном, що перебуває в комунальній власності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</a:tr>
              <a:tr h="225552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22090000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Державне мито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</a:tr>
              <a:tr h="463296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22090100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Державне мито, що сплачується за місцем розгляду та оформлення документів, у тому числі за оформлення документів на спадщину і дарування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/>
                    </a:p>
                  </a:txBody>
                  <a:tcPr marL="0" marR="0" marT="0" marB="0"/>
                </a:tc>
              </a:tr>
              <a:tr h="856488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22130000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800">
                          <a:latin typeface="Times New Roman"/>
                        </a:rPr>
                        <a:t>Орендна плата за водні об' єкти (їх частини), що надаються в користування на умовах оренди Радою міністрів Автономної Республіки Крим, обласними, районними, Київською та Севастопольською міськими державними адміністраціями, місцевими радами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3 000,00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3 000,00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4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4100"/>
                    </a:p>
                  </a:txBody>
                  <a:tcPr marL="0" marR="0" marT="0" marB="0"/>
                </a:tc>
              </a:tr>
              <a:tr h="179832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24000000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00" b="1">
                          <a:latin typeface="Times New Roman"/>
                        </a:rPr>
                        <a:t>Інші неподаткові надходження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22 500,00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12 500,00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24060000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Інші надходження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22 500,00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12 500,00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192024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24060300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i="1">
                          <a:latin typeface="Times New Roman"/>
                        </a:rPr>
                        <a:t>Інші надходження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597408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24062100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Грошові стягнення за шкоду, заподіяну порушенням законодавства про охорону навколишнього природного середовища внаслідок господарської та іншої діяльності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12 500,00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12 500,00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900"/>
                    </a:p>
                  </a:txBody>
                  <a:tcPr marL="0" marR="0" marT="0" marB="0"/>
                </a:tc>
              </a:tr>
              <a:tr h="17678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25000000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Власні надходження бюджетних установ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597 490,00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597 490,00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</a:tr>
              <a:tr h="347472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25010100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Плата за послуги, що надаються бюджетними установами згідно з їх основною діяльністю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597 490,00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597 490,00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400">
                          <a:latin typeface="Candara"/>
                        </a:rPr>
                        <a:t>і</a:t>
                      </a:r>
                    </a:p>
                  </a:txBody>
                  <a:tcPr marL="0" marR="0" marT="0" marB="0" anchor="ctr"/>
                </a:tc>
              </a:tr>
              <a:tr h="179832">
                <a:tc>
                  <a:txBody>
                    <a:bodyPr/>
                    <a:lstStyle/>
                    <a:p>
                      <a:pPr marL="165100" indent="0"/>
                      <a:r>
                        <a:rPr lang="uk" sz="1100" b="1">
                          <a:latin typeface="Times New Roman"/>
                        </a:rPr>
                        <a:t>30000000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Доходи від операцій з капіталом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b"/>
                </a:tc>
              </a:tr>
              <a:tr h="286512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ЗЗОООООО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Надходження від продажу землі і нематеріальних активів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100 000,00'</a:t>
                      </a:r>
                    </a:p>
                  </a:txBody>
                  <a:tcPr marL="0" marR="0" marT="0" marB="0" anchor="ctr"/>
                </a:tc>
              </a:tr>
              <a:tr h="758952">
                <a:tc>
                  <a:txBody>
                    <a:bodyPr/>
                    <a:lstStyle/>
                    <a:p>
                      <a:pPr indent="0" algn="ctr"/>
                      <a:r>
                        <a:rPr lang="uk" sz="750" i="1">
                          <a:latin typeface="Times New Roman"/>
                        </a:rPr>
                        <a:t>33010100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750" i="1">
                          <a:latin typeface="Times New Roman"/>
                        </a:rPr>
                        <a:t>Кошти від продажу земельних ділянок несільськогосподарського призначення, що перебувають у державній або комунальній власності, та земельних ділянок, які знаходяться на території Автономної Республіки Крим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750" i="1">
                          <a:latin typeface="Times New Roman"/>
                        </a:rPr>
                        <a:t>100 000.00</a:t>
                      </a:r>
                    </a:p>
                    <a:p>
                      <a:pPr indent="0" algn="r"/>
                      <a:r>
                        <a:rPr lang="uk" sz="1000">
                          <a:latin typeface="Times New Roman"/>
                        </a:rPr>
                        <a:t>:</a:t>
                      </a:r>
                    </a:p>
                  </a:txBody>
                  <a:tcPr marL="0" marR="0" marT="0" marB="0" anchor="ctr"/>
                </a:tc>
              </a:tr>
              <a:tr h="234696">
                <a:tc>
                  <a:txBody>
                    <a:bodyPr/>
                    <a:lstStyle/>
                    <a:p>
                      <a:pPr marL="165100" indent="0"/>
                      <a:r>
                        <a:rPr lang="uk" sz="1100" b="1">
                          <a:latin typeface="Times New Roman"/>
                        </a:rPr>
                        <a:t>50000000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Цільові фонди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400" i="1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50110000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Цільові фонди, утворені Верховною Радою Автономної Республіки Крим, органами місцевого самоврядування і місцевими органами виконавчої влади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120 000,00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31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38416" y="10332720"/>
            <a:ext cx="70104" cy="1005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000" b="1">
                <a:latin typeface="Times New Roman"/>
              </a:rPr>
              <a:t>з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32104" y="801624"/>
          <a:ext cx="6501384" cy="4017264"/>
        </p:xfrm>
        <a:graphic>
          <a:graphicData uri="http://schemas.openxmlformats.org/drawingml/2006/table">
            <a:tbl>
              <a:tblPr/>
              <a:tblGrid>
                <a:gridCol w="728472"/>
                <a:gridCol w="2791968"/>
                <a:gridCol w="804672"/>
                <a:gridCol w="792480"/>
                <a:gridCol w="676656"/>
                <a:gridCol w="707136"/>
              </a:tblGrid>
              <a:tr h="237744"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Код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056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Найменування згідно з класифікацією доходів бюджету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uk" sz="700" b="1">
                          <a:latin typeface="Times New Roman"/>
                        </a:rPr>
                        <a:t>Загальний</a:t>
                      </a:r>
                    </a:p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фонд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Спеціальний фонд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1200"/>
                    </a:p>
                  </a:txBody>
                  <a:tcPr marL="0" marR="0" marT="0" marB="0"/>
                </a:tc>
              </a:tr>
              <a:tr h="441960"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Всього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0" indent="-114300">
                        <a:lnSpc>
                          <a:spcPts val="888"/>
                        </a:lnSpc>
                      </a:pPr>
                      <a:r>
                        <a:rPr lang="uk" sz="850">
                          <a:latin typeface="Times New Roman"/>
                        </a:rPr>
                        <a:t>у тому числі бюджет розвитку</a:t>
                      </a:r>
                    </a:p>
                  </a:txBody>
                  <a:tcPr marL="0" marR="0" marT="0" marB="0" anchor="ctr"/>
                </a:tc>
              </a:tr>
              <a:tr h="384048">
                <a:tc>
                  <a:txBody>
                    <a:bodyPr/>
                    <a:lstStyle/>
                    <a:p>
                      <a:endParaRPr sz="1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uk" sz="700" b="1">
                          <a:latin typeface="Times New Roman"/>
                        </a:rPr>
                        <a:t>Усього доходів (без урахування міжбюджетних трансфертів)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67 343 490,00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66 500 000,00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843 490,00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100 000,00</a:t>
                      </a:r>
                    </a:p>
                  </a:txBody>
                  <a:tcPr marL="0" marR="0" marT="0" marB="0" anchor="ctr"/>
                </a:tc>
              </a:tr>
              <a:tr h="176784">
                <a:tc>
                  <a:txBody>
                    <a:bodyPr/>
                    <a:lstStyle/>
                    <a:p>
                      <a:pPr marL="165100" indent="0"/>
                      <a:r>
                        <a:rPr lang="uk" sz="700" b="1">
                          <a:latin typeface="Times New Roman"/>
                        </a:rPr>
                        <a:t>40000000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uk" sz="700" b="1">
                          <a:latin typeface="Times New Roman"/>
                        </a:rPr>
                        <a:t>Офіційні трансферти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18 760 600,00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17 983 600,00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b"/>
                </a:tc>
              </a:tr>
              <a:tr h="259080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41030000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Субвенції з державного бюджету місцевим бюджетам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16 747 300,00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16 747 300,00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</a:tr>
              <a:tr h="280416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41033900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80"/>
                        </a:lnSpc>
                      </a:pPr>
                      <a:r>
                        <a:rPr lang="uk" sz="800">
                          <a:latin typeface="Times New Roman"/>
                        </a:rPr>
                        <a:t>Освітня субвенція з державного бюджету місцевим бюджетам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15 031 100,00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15 031 100,00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/>
                    </a:p>
                  </a:txBody>
                  <a:tcPr marL="0" marR="0" marT="0" marB="0"/>
                </a:tc>
              </a:tr>
              <a:tr h="34442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41034200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32"/>
                        </a:lnSpc>
                      </a:pPr>
                      <a:r>
                        <a:rPr lang="uk" sz="800">
                          <a:latin typeface="Times New Roman"/>
                        </a:rPr>
                        <a:t>Медична субвенція з державного бюджету місцевим бюджетам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1 716 200,00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</a:tr>
              <a:tr h="195072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41040000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Дотації з місцевих бюджетів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</a:tr>
              <a:tr h="615696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41040200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Дотація з місцевого бюджету на здійснення переданих з державного бюджету видатків з утримання закладів освіти та охорони здоров'я за рахунок відповідної додаткової дотації з державного бюджету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000"/>
                    </a:p>
                  </a:txBody>
                  <a:tcPr marL="0" marR="0" marT="0" marB="0"/>
                </a:tc>
              </a:tr>
              <a:tr h="170688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41050000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Субвенції з місцевих бюджетів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2 013 300,00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777 000,03</a:t>
                      </a:r>
                    </a:p>
                  </a:txBody>
                  <a:tcPr marL="0" marR="0" marT="0" marB="0" anchor="b"/>
                </a:tc>
              </a:tr>
              <a:tr h="481584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41051000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056"/>
                        </a:lnSpc>
                      </a:pPr>
                      <a:r>
                        <a:rPr lang="uk" sz="800">
                          <a:latin typeface="Times New Roman"/>
                        </a:rPr>
                        <a:t>Субвенція з місцевого бюджету на здійснення переданих видатків у сфері освіти за рахунок коштів освітньої субвенції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1 236 300,00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300"/>
                    </a:p>
                  </a:txBody>
                  <a:tcPr marL="0" marR="0" marT="0" marB="0"/>
                </a:tc>
              </a:tr>
              <a:tr h="256032">
                <a:tc>
                  <a:txBody>
                    <a:bodyPr/>
                    <a:lstStyle/>
                    <a:p>
                      <a:pPr indent="0" algn="ctr"/>
                      <a:r>
                        <a:rPr lang="uk" sz="800">
                          <a:latin typeface="Times New Roman"/>
                        </a:rPr>
                        <a:t>41053900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00">
                          <a:latin typeface="Times New Roman"/>
                        </a:rPr>
                        <a:t>Інші субвенції з місцевих бюджетів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3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777 000,00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00">
                          <a:latin typeface="Times New Roman"/>
                        </a:rPr>
                        <a:t>777 000.03</a:t>
                      </a:r>
                    </a:p>
                  </a:txBody>
                  <a:tcPr marL="0" marR="0" marT="0" marB="0" anchor="ctr"/>
                </a:tc>
              </a:tr>
              <a:tr h="173736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00" b="1">
                          <a:latin typeface="Times New Roman"/>
                        </a:rPr>
                        <a:t>Разом доходів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86 104 090,00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84 483 600,00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1 620 490,00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uk" sz="850">
                          <a:latin typeface="Times New Roman"/>
                        </a:rPr>
                        <a:t>877 000,00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6488" y="4965192"/>
            <a:ext cx="1194816" cy="1371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00" b="1">
                <a:latin typeface="Times New Roman"/>
              </a:rPr>
              <a:t>Секретар сільської ради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58128" y="4971288"/>
            <a:ext cx="582168" cy="1066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00">
                <a:latin typeface="Times New Roman"/>
              </a:rPr>
              <a:t>К.М.Костюк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931152" y="10488168"/>
            <a:ext cx="73152" cy="944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600">
                <a:latin typeface="Book Antiqua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9171</Words>
  <Application>Microsoft Office PowerPoint</Application>
  <PresentationFormat>Произвольный</PresentationFormat>
  <Paragraphs>2069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comp</cp:lastModifiedBy>
  <cp:revision>1</cp:revision>
  <dcterms:modified xsi:type="dcterms:W3CDTF">2019-12-02T10:07:34Z</dcterms:modified>
</cp:coreProperties>
</file>