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82" r:id="rId14"/>
    <p:sldId id="269" r:id="rId15"/>
    <p:sldId id="270" r:id="rId16"/>
    <p:sldId id="277" r:id="rId17"/>
    <p:sldId id="278" r:id="rId18"/>
    <p:sldId id="279" r:id="rId19"/>
    <p:sldId id="280" r:id="rId20"/>
    <p:sldId id="281" r:id="rId21"/>
    <p:sldId id="271" r:id="rId22"/>
    <p:sldId id="272" r:id="rId23"/>
  </p:sldIdLst>
  <p:sldSz cx="18288000" cy="10287000"/>
  <p:notesSz cx="6858000" cy="9144000"/>
  <p:embeddedFontLst>
    <p:embeddedFont>
      <p:font typeface="e-Ukraine" panose="020B0604020202020204" charset="-52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uce Bold" panose="020B0604020202020204" charset="0"/>
      <p:regular r:id="rId29"/>
    </p:embeddedFont>
    <p:embeddedFont>
      <p:font typeface="Tex Gyre Adventor Bold" panose="020B0604020202020204" charset="-52"/>
      <p:regular r:id="rId30"/>
    </p:embeddedFont>
    <p:embeddedFont>
      <p:font typeface="e-Ukraine Bold" panose="020B0604020202020204" charset="-52"/>
      <p:bold r:id="rId31"/>
    </p:embeddedFont>
    <p:embeddedFont>
      <p:font typeface="e-Ukraine Head" panose="020B0604020202020204" charset="-52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B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0.png"/><Relationship Id="rId7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1.svg"/><Relationship Id="rId5" Type="http://schemas.openxmlformats.org/officeDocument/2006/relationships/image" Target="../media/image19.sv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3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2.png"/><Relationship Id="rId7" Type="http://schemas.openxmlformats.org/officeDocument/2006/relationships/image" Target="../media/image19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1.svg"/><Relationship Id="rId4" Type="http://schemas.openxmlformats.org/officeDocument/2006/relationships/image" Target="../media/image6.png"/><Relationship Id="rId9" Type="http://schemas.openxmlformats.org/officeDocument/2006/relationships/image" Target="../media/image38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30.png"/><Relationship Id="rId18" Type="http://schemas.openxmlformats.org/officeDocument/2006/relationships/image" Target="../media/image55.svg"/><Relationship Id="rId3" Type="http://schemas.openxmlformats.org/officeDocument/2006/relationships/image" Target="../media/image25.png"/><Relationship Id="rId21" Type="http://schemas.openxmlformats.org/officeDocument/2006/relationships/image" Target="../media/image34.png"/><Relationship Id="rId7" Type="http://schemas.openxmlformats.org/officeDocument/2006/relationships/image" Target="../media/image27.png"/><Relationship Id="rId12" Type="http://schemas.openxmlformats.org/officeDocument/2006/relationships/image" Target="../media/image49.svg"/><Relationship Id="rId17" Type="http://schemas.openxmlformats.org/officeDocument/2006/relationships/image" Target="../media/image32.png"/><Relationship Id="rId2" Type="http://schemas.openxmlformats.org/officeDocument/2006/relationships/image" Target="../media/image24.png"/><Relationship Id="rId16" Type="http://schemas.openxmlformats.org/officeDocument/2006/relationships/image" Target="../media/image53.svg"/><Relationship Id="rId20" Type="http://schemas.openxmlformats.org/officeDocument/2006/relationships/image" Target="../media/image57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svg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png"/><Relationship Id="rId10" Type="http://schemas.openxmlformats.org/officeDocument/2006/relationships/image" Target="../media/image47.svg"/><Relationship Id="rId19" Type="http://schemas.openxmlformats.org/officeDocument/2006/relationships/image" Target="../media/image33.png"/><Relationship Id="rId4" Type="http://schemas.openxmlformats.org/officeDocument/2006/relationships/image" Target="../media/image41.svg"/><Relationship Id="rId9" Type="http://schemas.openxmlformats.org/officeDocument/2006/relationships/image" Target="../media/image28.png"/><Relationship Id="rId14" Type="http://schemas.openxmlformats.org/officeDocument/2006/relationships/image" Target="../media/image51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5.png"/><Relationship Id="rId7" Type="http://schemas.openxmlformats.org/officeDocument/2006/relationships/image" Target="../media/image2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1.svg"/><Relationship Id="rId5" Type="http://schemas.openxmlformats.org/officeDocument/2006/relationships/image" Target="../media/image19.sv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3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64.svg"/><Relationship Id="rId3" Type="http://schemas.openxmlformats.org/officeDocument/2006/relationships/image" Target="../media/image36.png"/><Relationship Id="rId7" Type="http://schemas.openxmlformats.org/officeDocument/2006/relationships/image" Target="../media/image11.svg"/><Relationship Id="rId12" Type="http://schemas.openxmlformats.org/officeDocument/2006/relationships/image" Target="../media/image38.png"/><Relationship Id="rId17" Type="http://schemas.openxmlformats.org/officeDocument/2006/relationships/image" Target="../media/image68.svg"/><Relationship Id="rId2" Type="http://schemas.openxmlformats.org/officeDocument/2006/relationships/image" Target="../media/image2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62.svg"/><Relationship Id="rId5" Type="http://schemas.openxmlformats.org/officeDocument/2006/relationships/image" Target="../media/image19.svg"/><Relationship Id="rId15" Type="http://schemas.openxmlformats.org/officeDocument/2006/relationships/image" Target="../media/image66.svg"/><Relationship Id="rId10" Type="http://schemas.openxmlformats.org/officeDocument/2006/relationships/image" Target="../media/image37.png"/><Relationship Id="rId4" Type="http://schemas.openxmlformats.org/officeDocument/2006/relationships/image" Target="../media/image11.png"/><Relationship Id="rId9" Type="http://schemas.openxmlformats.org/officeDocument/2006/relationships/image" Target="../media/image35.svg"/><Relationship Id="rId1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6.png"/><Relationship Id="rId7" Type="http://schemas.openxmlformats.org/officeDocument/2006/relationships/image" Target="../media/image7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1.svg"/><Relationship Id="rId9" Type="http://schemas.openxmlformats.org/officeDocument/2006/relationships/image" Target="../media/image74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svg"/><Relationship Id="rId5" Type="http://schemas.openxmlformats.org/officeDocument/2006/relationships/image" Target="../media/image46.png"/><Relationship Id="rId4" Type="http://schemas.openxmlformats.org/officeDocument/2006/relationships/image" Target="../media/image11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25.svg"/><Relationship Id="rId3" Type="http://schemas.openxmlformats.org/officeDocument/2006/relationships/image" Target="../media/image10.png"/><Relationship Id="rId7" Type="http://schemas.openxmlformats.org/officeDocument/2006/relationships/image" Target="../media/image11.svg"/><Relationship Id="rId12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3.svg"/><Relationship Id="rId5" Type="http://schemas.openxmlformats.org/officeDocument/2006/relationships/image" Target="../media/image19.svg"/><Relationship Id="rId15" Type="http://schemas.openxmlformats.org/officeDocument/2006/relationships/image" Target="../media/image27.svg"/><Relationship Id="rId10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21.sv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7.png"/><Relationship Id="rId7" Type="http://schemas.openxmlformats.org/officeDocument/2006/relationships/image" Target="../media/image11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31.svg"/><Relationship Id="rId5" Type="http://schemas.openxmlformats.org/officeDocument/2006/relationships/image" Target="../media/image27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9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svg"/><Relationship Id="rId5" Type="http://schemas.openxmlformats.org/officeDocument/2006/relationships/image" Target="../media/image11.png"/><Relationship Id="rId4" Type="http://schemas.openxmlformats.org/officeDocument/2006/relationships/image" Target="../media/image11.svg"/><Relationship Id="rId9" Type="http://schemas.openxmlformats.org/officeDocument/2006/relationships/image" Target="../media/image3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7065308"/>
            <a:ext cx="3221692" cy="3221692"/>
          </a:xfrm>
          <a:custGeom>
            <a:avLst/>
            <a:gdLst/>
            <a:ahLst/>
            <a:cxnLst/>
            <a:rect l="l" t="t" r="r" b="b"/>
            <a:pathLst>
              <a:path w="3221692" h="3221692">
                <a:moveTo>
                  <a:pt x="0" y="0"/>
                </a:moveTo>
                <a:lnTo>
                  <a:pt x="3221692" y="0"/>
                </a:lnTo>
                <a:lnTo>
                  <a:pt x="3221692" y="3221692"/>
                </a:lnTo>
                <a:lnTo>
                  <a:pt x="0" y="32216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7084" y="439670"/>
            <a:ext cx="3596289" cy="2695877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5" b="-43754"/>
              </a:stretch>
            </a:blipFill>
          </p:spPr>
        </p:sp>
      </p:grpSp>
      <p:grpSp>
        <p:nvGrpSpPr>
          <p:cNvPr id="5" name="Group 5"/>
          <p:cNvGrpSpPr/>
          <p:nvPr/>
        </p:nvGrpSpPr>
        <p:grpSpPr>
          <a:xfrm>
            <a:off x="1384921" y="2857500"/>
            <a:ext cx="15518157" cy="5833857"/>
            <a:chOff x="0" y="0"/>
            <a:chExt cx="20690876" cy="77784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0690877" cy="7778476"/>
            </a:xfrm>
            <a:custGeom>
              <a:avLst/>
              <a:gdLst/>
              <a:ahLst/>
              <a:cxnLst/>
              <a:rect l="l" t="t" r="r" b="b"/>
              <a:pathLst>
                <a:path w="20690877" h="7778476">
                  <a:moveTo>
                    <a:pt x="0" y="0"/>
                  </a:moveTo>
                  <a:lnTo>
                    <a:pt x="20690877" y="0"/>
                  </a:lnTo>
                  <a:lnTo>
                    <a:pt x="20690877" y="7778476"/>
                  </a:lnTo>
                  <a:lnTo>
                    <a:pt x="0" y="7778476"/>
                  </a:lnTo>
                  <a:close/>
                </a:path>
              </a:pathLst>
            </a:custGeom>
            <a:solidFill>
              <a:srgbClr val="353430">
                <a:alpha val="0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0690876" cy="7778475"/>
            </a:xfrm>
            <a:prstGeom prst="rect">
              <a:avLst/>
            </a:prstGeom>
          </p:spPr>
          <p:txBody>
            <a:bodyPr lIns="0" tIns="0" rIns="0" bIns="0" rtlCol="0" anchor="b"/>
            <a:lstStyle/>
            <a:p>
              <a:pPr algn="l">
                <a:lnSpc>
                  <a:spcPts val="10079"/>
                </a:lnSpc>
              </a:pPr>
              <a:r>
                <a:rPr lang="en-US" sz="8399" b="1" dirty="0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 </a:t>
              </a:r>
              <a:r>
                <a:rPr lang="en-US" sz="8399" b="1" dirty="0" err="1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Про</a:t>
              </a:r>
              <a:r>
                <a:rPr lang="en-US" sz="8399" b="1" dirty="0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 </a:t>
              </a:r>
              <a:r>
                <a:rPr lang="en-US" sz="8399" b="1" dirty="0" err="1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бюджет</a:t>
              </a:r>
              <a:endParaRPr lang="en-US" sz="83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endParaRPr>
            </a:p>
            <a:p>
              <a:pPr algn="l">
                <a:lnSpc>
                  <a:spcPts val="10079"/>
                </a:lnSpc>
              </a:pPr>
              <a:r>
                <a:rPr lang="en-US" sz="8399" b="1" dirty="0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 </a:t>
              </a:r>
              <a:r>
                <a:rPr lang="en-US" sz="8399" b="1" dirty="0" err="1">
                  <a:solidFill>
                    <a:srgbClr val="353430"/>
                  </a:solidFill>
                  <a:latin typeface="e-Ukraine Head" panose="00000500000000000000" pitchFamily="50" charset="-52"/>
                  <a:ea typeface="Tex Gyre Adventor Bold"/>
                  <a:cs typeface="Tex Gyre Adventor Bold"/>
                  <a:sym typeface="Tex Gyre Adventor Bold"/>
                </a:rPr>
                <a:t>Якушинецької</a:t>
              </a:r>
              <a:r>
                <a:rPr lang="en-US" sz="8399" b="1" dirty="0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 </a:t>
              </a:r>
            </a:p>
            <a:p>
              <a:pPr algn="l">
                <a:lnSpc>
                  <a:spcPts val="10079"/>
                </a:lnSpc>
              </a:pPr>
              <a:r>
                <a:rPr lang="en-US" sz="8399" b="1" dirty="0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 </a:t>
              </a:r>
              <a:r>
                <a:rPr lang="en-US" sz="8399" b="1" dirty="0" err="1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територіальної</a:t>
              </a:r>
              <a:r>
                <a:rPr lang="en-US" sz="8399" b="1" dirty="0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 </a:t>
              </a:r>
            </a:p>
            <a:p>
              <a:pPr algn="l">
                <a:lnSpc>
                  <a:spcPts val="10079"/>
                </a:lnSpc>
              </a:pPr>
              <a:r>
                <a:rPr lang="en-US" sz="8399" b="1" dirty="0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 </a:t>
              </a:r>
              <a:r>
                <a:rPr lang="en-US" sz="8399" b="1" dirty="0" err="1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громади</a:t>
              </a:r>
              <a:r>
                <a:rPr lang="en-US" sz="8399" b="1" dirty="0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 </a:t>
              </a:r>
              <a:r>
                <a:rPr lang="en-US" sz="8399" b="1" dirty="0" err="1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на</a:t>
              </a:r>
              <a:r>
                <a:rPr lang="en-US" sz="8399" b="1" dirty="0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 2026 </a:t>
              </a:r>
              <a:r>
                <a:rPr lang="en-US" sz="8399" b="1" dirty="0" err="1">
                  <a:solidFill>
                    <a:srgbClr val="353430"/>
                  </a:solidFill>
                  <a:latin typeface="Tex Gyre Adventor Bold"/>
                  <a:ea typeface="Tex Gyre Adventor Bold"/>
                  <a:cs typeface="Tex Gyre Adventor Bold"/>
                  <a:sym typeface="Tex Gyre Adventor Bold"/>
                </a:rPr>
                <a:t>рік</a:t>
              </a:r>
              <a:endParaRPr lang="en-US" sz="83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endParaRPr>
            </a:p>
          </p:txBody>
        </p:sp>
      </p:grpSp>
      <p:sp>
        <p:nvSpPr>
          <p:cNvPr id="8" name="Freeform 8"/>
          <p:cNvSpPr/>
          <p:nvPr/>
        </p:nvSpPr>
        <p:spPr>
          <a:xfrm>
            <a:off x="8001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400000">
            <a:off x="11136547" y="3135547"/>
            <a:ext cx="7151453" cy="7151453"/>
          </a:xfrm>
          <a:custGeom>
            <a:avLst/>
            <a:gdLst/>
            <a:ahLst/>
            <a:cxnLst/>
            <a:rect l="l" t="t" r="r" b="b"/>
            <a:pathLst>
              <a:path w="7151453" h="7151453">
                <a:moveTo>
                  <a:pt x="0" y="0"/>
                </a:moveTo>
                <a:lnTo>
                  <a:pt x="7151453" y="0"/>
                </a:lnTo>
                <a:lnTo>
                  <a:pt x="7151453" y="7151453"/>
                </a:lnTo>
                <a:lnTo>
                  <a:pt x="0" y="71514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8" y="741797"/>
            <a:ext cx="15714126" cy="483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ТРАНСФЕРТИ ДО БЮДЖЕТУ ГРОМАДИ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grpSp>
        <p:nvGrpSpPr>
          <p:cNvPr id="8" name="Group 2">
            <a:extLst>
              <a:ext uri="{FF2B5EF4-FFF2-40B4-BE49-F238E27FC236}">
                <a16:creationId xmlns="" xmlns:a16="http://schemas.microsoft.com/office/drawing/2014/main" id="{98C5A2F2-2197-4561-A039-F273008F3FB1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9" name="Freeform 3">
              <a:extLst>
                <a:ext uri="{FF2B5EF4-FFF2-40B4-BE49-F238E27FC236}">
                  <a16:creationId xmlns="" xmlns:a16="http://schemas.microsoft.com/office/drawing/2014/main" id="{A7BCF2A6-9124-4BF7-84AD-14FD7636D882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10534"/>
              </p:ext>
            </p:extLst>
          </p:nvPr>
        </p:nvGraphicFramePr>
        <p:xfrm>
          <a:off x="1676400" y="2324100"/>
          <a:ext cx="14858999" cy="6671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467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951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467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424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1204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Найменування 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2025 рік (план)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2026 рік (</a:t>
                      </a:r>
                      <a:r>
                        <a:rPr lang="uk-UA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проєкт</a:t>
                      </a:r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)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Відхилення (+,-)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75744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Базова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дотація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5549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Додаткова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дотація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здійснення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повноважень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органів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місцевого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самоврядування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на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деокупованих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тимчасово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окупованих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 та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інших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територіях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Українипереданих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видатків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0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1513,2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+1513,2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08010">
                <a:tc>
                  <a:txBody>
                    <a:bodyPr/>
                    <a:lstStyle/>
                    <a:p>
                      <a:pPr algn="just"/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Освітня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субвенція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з державного бюджету </a:t>
                      </a:r>
                      <a:r>
                        <a:rPr lang="ru-RU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місцевим</a:t>
                      </a:r>
                      <a:r>
                        <a:rPr lang="ru-RU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 бюджетам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50493,5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55306,6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4813,1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28549">
                <a:tc>
                  <a:txBody>
                    <a:bodyPr/>
                    <a:lstStyle/>
                    <a:p>
                      <a:pPr algn="just"/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Субвенція з обласного бюджету на </a:t>
                      </a:r>
                      <a:r>
                        <a:rPr lang="uk-UA" sz="24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інклюзивно</a:t>
                      </a:r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-ресурсний центр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1053,4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1721,5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+668,1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28549">
                <a:tc>
                  <a:txBody>
                    <a:bodyPr/>
                    <a:lstStyle/>
                    <a:p>
                      <a:pPr algn="just"/>
                      <a:r>
                        <a:rPr lang="uk-UA" sz="24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Інші субвенції з місцевих бюджетів</a:t>
                      </a:r>
                      <a:endParaRPr lang="ru-RU" sz="24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200,2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200,9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+0,7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8549">
                <a:tc>
                  <a:txBody>
                    <a:bodyPr/>
                    <a:lstStyle/>
                    <a:p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Разом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51747,1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58742,2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e-Ukraine" panose="00000500000000000000" pitchFamily="50" charset="-52"/>
                          <a:cs typeface="Times New Roman" panose="02020603050405020304" pitchFamily="18" charset="0"/>
                        </a:rPr>
                        <a:t>+6995,1</a:t>
                      </a:r>
                      <a:endParaRPr lang="ru-RU" sz="2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e-Ukraine" panose="00000500000000000000" pitchFamily="50" charset="-52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8" y="741797"/>
            <a:ext cx="15714126" cy="483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ДОХОДИ СПЕЦІАЛЬНОГО ФОНДУ НА 2026 РІК, ТИС. ГРН 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" y="1326708"/>
            <a:ext cx="9940788" cy="8621760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169264" y="2974255"/>
            <a:ext cx="8258186" cy="923010"/>
            <a:chOff x="0" y="-9525"/>
            <a:chExt cx="11010915" cy="1230680"/>
          </a:xfrm>
        </p:grpSpPr>
        <p:sp>
          <p:nvSpPr>
            <p:cNvPr id="9" name="Freeform 9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633569" y="-9525"/>
              <a:ext cx="10377346" cy="1230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власні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надходження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бюджетних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установ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2003, 5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169264" y="6260306"/>
            <a:ext cx="8258186" cy="923010"/>
            <a:chOff x="0" y="-9525"/>
            <a:chExt cx="11010915" cy="1230679"/>
          </a:xfrm>
        </p:grpSpPr>
        <p:sp>
          <p:nvSpPr>
            <p:cNvPr id="12" name="Freeform 12"/>
            <p:cNvSpPr/>
            <p:nvPr/>
          </p:nvSpPr>
          <p:spPr>
            <a:xfrm>
              <a:off x="0" y="120435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633569" y="-9525"/>
              <a:ext cx="10377346" cy="1230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надходження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до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цільового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фонду</a:t>
              </a:r>
              <a:endPara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– 20, 0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169264" y="5491919"/>
            <a:ext cx="8258186" cy="435697"/>
            <a:chOff x="0" y="-9525"/>
            <a:chExt cx="11010915" cy="580929"/>
          </a:xfrm>
        </p:grpSpPr>
        <p:sp>
          <p:nvSpPr>
            <p:cNvPr id="15" name="Freeform 15"/>
            <p:cNvSpPr/>
            <p:nvPr/>
          </p:nvSpPr>
          <p:spPr>
            <a:xfrm>
              <a:off x="0" y="89243"/>
              <a:ext cx="444500" cy="444501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633569" y="-9525"/>
              <a:ext cx="10377346" cy="580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екологічні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податки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70, 8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169264" y="4234693"/>
            <a:ext cx="8258186" cy="923010"/>
            <a:chOff x="0" y="-9525"/>
            <a:chExt cx="11010915" cy="1230680"/>
          </a:xfrm>
        </p:grpSpPr>
        <p:sp>
          <p:nvSpPr>
            <p:cNvPr id="18" name="Freeform 18"/>
            <p:cNvSpPr/>
            <p:nvPr/>
          </p:nvSpPr>
          <p:spPr>
            <a:xfrm>
              <a:off x="0" y="121855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uk-UA" dirty="0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633569" y="-9525"/>
              <a:ext cx="10377346" cy="1230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кошти від продажу земель – 300, 0 тис. грн</a:t>
              </a:r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="" xmlns:a16="http://schemas.microsoft.com/office/drawing/2014/main" id="{C480814D-96E0-47BE-A6E8-727276AC207B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21" name="Freeform 3">
              <a:extLst>
                <a:ext uri="{FF2B5EF4-FFF2-40B4-BE49-F238E27FC236}">
                  <a16:creationId xmlns="" xmlns:a16="http://schemas.microsoft.com/office/drawing/2014/main" id="{267E28C9-340B-40C8-87EC-F31263B7EC98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8" y="831621"/>
            <a:ext cx="15987962" cy="10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ДИНАМІКА ВИДАТКІВ БЮДЖЕТУ ГРОМАДИ У 2023-2026 РОКАХ, ТИС. ГРН</a:t>
            </a:r>
          </a:p>
          <a:p>
            <a:pPr algn="l">
              <a:lnSpc>
                <a:spcPts val="4320"/>
              </a:lnSpc>
            </a:pPr>
            <a:endParaRPr lang="en-US" sz="2800" b="1" dirty="0">
              <a:solidFill>
                <a:srgbClr val="353430"/>
              </a:solidFill>
              <a:latin typeface="e-Ukraine Head" panose="00000500000000000000" pitchFamily="50" charset="-52"/>
              <a:ea typeface="Tex Gyre Adventor Bold"/>
              <a:cs typeface="Tex Gyre Adventor Bold"/>
              <a:sym typeface="Tex Gyre Adventor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62" y="763597"/>
            <a:ext cx="10874852" cy="9343623"/>
          </a:xfrm>
          <a:prstGeom prst="rect">
            <a:avLst/>
          </a:prstGeom>
        </p:spPr>
      </p:pic>
      <p:sp>
        <p:nvSpPr>
          <p:cNvPr id="8" name="Freeform 8"/>
          <p:cNvSpPr/>
          <p:nvPr/>
        </p:nvSpPr>
        <p:spPr>
          <a:xfrm>
            <a:off x="10496612" y="7873285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0"/>
                </a:moveTo>
                <a:lnTo>
                  <a:pt x="333375" y="0"/>
                </a:lnTo>
                <a:lnTo>
                  <a:pt x="333375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975178" y="7779105"/>
            <a:ext cx="7783009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ЗАГАЛЬНИЙ ФОНД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496611" y="8606575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0"/>
                </a:moveTo>
                <a:lnTo>
                  <a:pt x="333375" y="0"/>
                </a:lnTo>
                <a:lnTo>
                  <a:pt x="333375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971789" y="8550593"/>
            <a:ext cx="7783009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СПЕЦІАЛЬНИЙ ФОНД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86060" y="9200983"/>
            <a:ext cx="2227957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2023 (ФАКТ)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331932" y="9200983"/>
            <a:ext cx="2227957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2024 (ФАКТ)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40789" y="9200983"/>
            <a:ext cx="3026826" cy="9026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2025</a:t>
            </a:r>
          </a:p>
          <a:p>
            <a:pPr algn="ctr">
              <a:lnSpc>
                <a:spcPts val="2160"/>
              </a:lnSpc>
            </a:pPr>
            <a:r>
              <a:rPr lang="en-US" sz="18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(ПЛАН З </a:t>
            </a:r>
          </a:p>
          <a:p>
            <a:pPr algn="ctr">
              <a:lnSpc>
                <a:spcPts val="2160"/>
              </a:lnSpc>
            </a:pPr>
            <a:r>
              <a:rPr lang="en-US" sz="18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УРАХУВАННЯМ ЗМІН)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53122" y="9200983"/>
            <a:ext cx="2943490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2026 (ПРОЕКТ)</a:t>
            </a:r>
          </a:p>
        </p:txBody>
      </p:sp>
      <p:grpSp>
        <p:nvGrpSpPr>
          <p:cNvPr id="16" name="Group 2">
            <a:extLst>
              <a:ext uri="{FF2B5EF4-FFF2-40B4-BE49-F238E27FC236}">
                <a16:creationId xmlns="" xmlns:a16="http://schemas.microsoft.com/office/drawing/2014/main" id="{9A18F0D7-1813-4847-9AE3-C216F7214A84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17" name="Freeform 3">
              <a:extLst>
                <a:ext uri="{FF2B5EF4-FFF2-40B4-BE49-F238E27FC236}">
                  <a16:creationId xmlns="" xmlns:a16="http://schemas.microsoft.com/office/drawing/2014/main" id="{FF19A5AA-4FFF-4950-8734-9061A928F253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  <p:sp>
        <p:nvSpPr>
          <p:cNvPr id="18" name="Freeform 3">
            <a:extLst>
              <a:ext uri="{FF2B5EF4-FFF2-40B4-BE49-F238E27FC236}">
                <a16:creationId xmlns="" xmlns:a16="http://schemas.microsoft.com/office/drawing/2014/main" id="{C232964C-C079-4FE5-969E-B983E7A0F5F3}"/>
              </a:ext>
            </a:extLst>
          </p:cNvPr>
          <p:cNvSpPr/>
          <p:nvPr/>
        </p:nvSpPr>
        <p:spPr>
          <a:xfrm>
            <a:off x="10496612" y="3151317"/>
            <a:ext cx="4572000" cy="4114800"/>
          </a:xfrm>
          <a:custGeom>
            <a:avLst/>
            <a:gdLst/>
            <a:ahLst/>
            <a:cxnLst/>
            <a:rect l="l" t="t" r="r" b="b"/>
            <a:pathLst>
              <a:path w="4572000" h="4114800">
                <a:moveTo>
                  <a:pt x="0" y="0"/>
                </a:moveTo>
                <a:lnTo>
                  <a:pt x="4572000" y="0"/>
                </a:lnTo>
                <a:lnTo>
                  <a:pt x="45720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8" y="608447"/>
            <a:ext cx="15314076" cy="1654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СТРУКТУРА ВИДАТКІВ ЗАГАЛЬНОГО ФОНДУ БЮДЖЕТУ ГРОМАДИ НА </a:t>
            </a:r>
            <a:r>
              <a:rPr lang="en-US" sz="2800" b="1" dirty="0" smtClean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202</a:t>
            </a:r>
            <a:r>
              <a:rPr lang="uk-UA" sz="2800" b="1" dirty="0" smtClean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6</a:t>
            </a:r>
            <a:r>
              <a:rPr lang="en-US" sz="2800" b="1" dirty="0" smtClean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 </a:t>
            </a: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РІК, ТИС.ГРН</a:t>
            </a:r>
          </a:p>
          <a:p>
            <a:pPr algn="l">
              <a:lnSpc>
                <a:spcPts val="4320"/>
              </a:lnSpc>
            </a:pPr>
            <a:endParaRPr lang="en-US" sz="2800" b="1" dirty="0">
              <a:solidFill>
                <a:srgbClr val="353430"/>
              </a:solidFill>
              <a:latin typeface="e-Ukraine Head" panose="00000500000000000000" pitchFamily="50" charset="-52"/>
              <a:ea typeface="Tex Gyre Adventor Bold"/>
              <a:cs typeface="Tex Gyre Adventor Bold"/>
              <a:sym typeface="Tex Gyre Adventor Bold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0889877" y="1804755"/>
            <a:ext cx="7741182" cy="416969"/>
            <a:chOff x="0" y="9525"/>
            <a:chExt cx="10321576" cy="555958"/>
          </a:xfrm>
        </p:grpSpPr>
        <p:sp>
          <p:nvSpPr>
            <p:cNvPr id="8" name="Freeform 8"/>
            <p:cNvSpPr/>
            <p:nvPr/>
          </p:nvSpPr>
          <p:spPr>
            <a:xfrm>
              <a:off x="0" y="148811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593905" y="9525"/>
              <a:ext cx="9727671" cy="47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освіта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143563, 5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4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889877" y="2326426"/>
            <a:ext cx="6509023" cy="755848"/>
            <a:chOff x="0" y="9525"/>
            <a:chExt cx="8678698" cy="1007798"/>
          </a:xfrm>
        </p:grpSpPr>
        <p:sp>
          <p:nvSpPr>
            <p:cNvPr id="11" name="Freeform 11"/>
            <p:cNvSpPr/>
            <p:nvPr/>
          </p:nvSpPr>
          <p:spPr>
            <a:xfrm>
              <a:off x="0" y="148811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=""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593905" y="9525"/>
              <a:ext cx="8084793" cy="1007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державне управління – 62316, 4 тис. грн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889877" y="3209778"/>
            <a:ext cx="6759027" cy="755848"/>
            <a:chOff x="0" y="9525"/>
            <a:chExt cx="9012036" cy="1007798"/>
          </a:xfrm>
        </p:grpSpPr>
        <p:sp>
          <p:nvSpPr>
            <p:cNvPr id="14" name="Freeform 14"/>
            <p:cNvSpPr/>
            <p:nvPr/>
          </p:nvSpPr>
          <p:spPr>
            <a:xfrm>
              <a:off x="0" y="47821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=""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593905" y="9525"/>
              <a:ext cx="8418131" cy="1007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економічна діяльність – 23526, 0</a:t>
              </a:r>
            </a:p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тис. грн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889877" y="4093130"/>
            <a:ext cx="6580453" cy="755848"/>
            <a:chOff x="0" y="9525"/>
            <a:chExt cx="8773937" cy="1007798"/>
          </a:xfrm>
        </p:grpSpPr>
        <p:sp>
          <p:nvSpPr>
            <p:cNvPr id="17" name="Freeform 17"/>
            <p:cNvSpPr/>
            <p:nvPr/>
          </p:nvSpPr>
          <p:spPr>
            <a:xfrm>
              <a:off x="0" y="89218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=""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593905" y="9525"/>
              <a:ext cx="8180032" cy="1007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житлово-комунальне господарство – 18866, 0 тис. грн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889877" y="4976483"/>
            <a:ext cx="7738005" cy="358303"/>
            <a:chOff x="0" y="9525"/>
            <a:chExt cx="10317340" cy="477737"/>
          </a:xfrm>
        </p:grpSpPr>
        <p:sp>
          <p:nvSpPr>
            <p:cNvPr id="20" name="Freeform 20"/>
            <p:cNvSpPr/>
            <p:nvPr/>
          </p:nvSpPr>
          <p:spPr>
            <a:xfrm>
              <a:off x="0" y="29014"/>
              <a:ext cx="416672" cy="416671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2"/>
                  </a:lnTo>
                  <a:lnTo>
                    <a:pt x="0" y="41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=""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589669" y="9525"/>
              <a:ext cx="9727671" cy="47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інші видатки – 16063, 1 тис. грн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889877" y="5544537"/>
            <a:ext cx="7741182" cy="368667"/>
            <a:chOff x="0" y="9525"/>
            <a:chExt cx="10321576" cy="491556"/>
          </a:xfrm>
        </p:grpSpPr>
        <p:sp>
          <p:nvSpPr>
            <p:cNvPr id="23" name="Freeform 23"/>
            <p:cNvSpPr/>
            <p:nvPr/>
          </p:nvSpPr>
          <p:spPr>
            <a:xfrm>
              <a:off x="0" y="84409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=""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593905" y="9525"/>
              <a:ext cx="9727671" cy="47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культура і мистецтво – 13651, 9 тис. грн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893054" y="6140100"/>
            <a:ext cx="7741182" cy="755848"/>
            <a:chOff x="0" y="9525"/>
            <a:chExt cx="10321576" cy="1007798"/>
          </a:xfrm>
        </p:grpSpPr>
        <p:sp>
          <p:nvSpPr>
            <p:cNvPr id="26" name="Freeform 26"/>
            <p:cNvSpPr/>
            <p:nvPr/>
          </p:nvSpPr>
          <p:spPr>
            <a:xfrm>
              <a:off x="0" y="92853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>
                <a:extLst>
                  <a:ext uri="{96DAC541-7B7A-43D3-8B79-37D633B846F1}">
                    <asvg:svgBlip xmlns="" xmlns:asvg="http://schemas.microsoft.com/office/drawing/2016/SVG/main" r:embed="rId16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7" name="TextBox 27"/>
            <p:cNvSpPr txBox="1"/>
            <p:nvPr/>
          </p:nvSpPr>
          <p:spPr>
            <a:xfrm>
              <a:off x="593905" y="9525"/>
              <a:ext cx="9727671" cy="1007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соціальний захист – 12396, 0</a:t>
              </a:r>
            </a:p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тис. грн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893054" y="7024110"/>
            <a:ext cx="7741182" cy="358303"/>
            <a:chOff x="0" y="9525"/>
            <a:chExt cx="10321576" cy="477737"/>
          </a:xfrm>
        </p:grpSpPr>
        <p:sp>
          <p:nvSpPr>
            <p:cNvPr id="29" name="Freeform 29"/>
            <p:cNvSpPr/>
            <p:nvPr/>
          </p:nvSpPr>
          <p:spPr>
            <a:xfrm>
              <a:off x="0" y="42045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TextBox 30"/>
            <p:cNvSpPr txBox="1"/>
            <p:nvPr/>
          </p:nvSpPr>
          <p:spPr>
            <a:xfrm>
              <a:off x="593905" y="9525"/>
              <a:ext cx="9727671" cy="47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охорона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здоров'я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3</a:t>
              </a:r>
              <a:r>
                <a:rPr lang="uk-UA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4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22, 0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4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893054" y="7528581"/>
            <a:ext cx="7741182" cy="755848"/>
            <a:chOff x="0" y="9525"/>
            <a:chExt cx="10321576" cy="1007798"/>
          </a:xfrm>
        </p:grpSpPr>
        <p:sp>
          <p:nvSpPr>
            <p:cNvPr id="32" name="Freeform 32"/>
            <p:cNvSpPr/>
            <p:nvPr/>
          </p:nvSpPr>
          <p:spPr>
            <a:xfrm>
              <a:off x="0" y="80617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3" name="TextBox 33"/>
            <p:cNvSpPr txBox="1"/>
            <p:nvPr/>
          </p:nvSpPr>
          <p:spPr>
            <a:xfrm>
              <a:off x="593905" y="9525"/>
              <a:ext cx="9727671" cy="1007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фізична культура і спорт – 2330, 8</a:t>
              </a:r>
            </a:p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тис. грн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0889877" y="8394733"/>
            <a:ext cx="7741182" cy="755848"/>
            <a:chOff x="0" y="9525"/>
            <a:chExt cx="10321576" cy="1007798"/>
          </a:xfrm>
        </p:grpSpPr>
        <p:sp>
          <p:nvSpPr>
            <p:cNvPr id="35" name="Freeform 35"/>
            <p:cNvSpPr/>
            <p:nvPr/>
          </p:nvSpPr>
          <p:spPr>
            <a:xfrm>
              <a:off x="0" y="43348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6" name="TextBox 36"/>
            <p:cNvSpPr txBox="1"/>
            <p:nvPr/>
          </p:nvSpPr>
          <p:spPr>
            <a:xfrm>
              <a:off x="593905" y="9525"/>
              <a:ext cx="9727671" cy="1007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міжбюджетні трансферти – 460, 7</a:t>
              </a:r>
            </a:p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тис. грн</a:t>
              </a:r>
            </a:p>
          </p:txBody>
        </p:sp>
      </p:grpSp>
      <p:pic>
        <p:nvPicPr>
          <p:cNvPr id="37" name="Picture 3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615403" y="1047356"/>
            <a:ext cx="12491993" cy="9352663"/>
          </a:xfrm>
          <a:prstGeom prst="rect">
            <a:avLst/>
          </a:prstGeom>
        </p:spPr>
      </p:pic>
      <p:grpSp>
        <p:nvGrpSpPr>
          <p:cNvPr id="38" name="Group 2">
            <a:extLst>
              <a:ext uri="{FF2B5EF4-FFF2-40B4-BE49-F238E27FC236}">
                <a16:creationId xmlns="" xmlns:a16="http://schemas.microsoft.com/office/drawing/2014/main" id="{52EB9689-D464-4D35-8B52-72EBF44D1F53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39" name="Freeform 3">
              <a:extLst>
                <a:ext uri="{FF2B5EF4-FFF2-40B4-BE49-F238E27FC236}">
                  <a16:creationId xmlns="" xmlns:a16="http://schemas.microsoft.com/office/drawing/2014/main" id="{6AED0A81-C89E-45AC-8FE6-BB33A5100E15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8" y="795015"/>
            <a:ext cx="15794162" cy="48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ВИДАТКИ СПЕЦІАЛЬНОГО ФОНДУ НА 2026 РІК, ТИС. ГРН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14760" y="797384"/>
            <a:ext cx="12603084" cy="10106513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8864464" y="3409966"/>
            <a:ext cx="9058286" cy="923010"/>
            <a:chOff x="0" y="-9525"/>
            <a:chExt cx="12077715" cy="1230679"/>
          </a:xfrm>
        </p:grpSpPr>
        <p:sp>
          <p:nvSpPr>
            <p:cNvPr id="9" name="Freeform 9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633569" y="-9525"/>
              <a:ext cx="11444146" cy="1230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видатки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бюджету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розвитку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(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публічні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інвестиційні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проєкти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) – 14800, 0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8864464" y="7184119"/>
            <a:ext cx="8258186" cy="923010"/>
            <a:chOff x="0" y="-9525"/>
            <a:chExt cx="11010915" cy="1230679"/>
          </a:xfrm>
        </p:grpSpPr>
        <p:sp>
          <p:nvSpPr>
            <p:cNvPr id="12" name="Freeform 12"/>
            <p:cNvSpPr/>
            <p:nvPr/>
          </p:nvSpPr>
          <p:spPr>
            <a:xfrm>
              <a:off x="0" y="1714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633569" y="-9525"/>
              <a:ext cx="10377346" cy="1230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видатки за рахунок надходжень до цільового фонду – 20, 0 тис. грн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8864464" y="5926894"/>
            <a:ext cx="9058286" cy="923010"/>
            <a:chOff x="0" y="-9525"/>
            <a:chExt cx="12077715" cy="1230679"/>
          </a:xfrm>
        </p:grpSpPr>
        <p:sp>
          <p:nvSpPr>
            <p:cNvPr id="15" name="Freeform 15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633569" y="-9525"/>
              <a:ext cx="11444146" cy="12306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видатки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у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сфері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охорони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навколишнього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природного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середовища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70, 8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8864464" y="4669668"/>
            <a:ext cx="9058286" cy="923010"/>
            <a:chOff x="0" y="-9525"/>
            <a:chExt cx="12077715" cy="1230679"/>
          </a:xfrm>
        </p:grpSpPr>
        <p:sp>
          <p:nvSpPr>
            <p:cNvPr id="18" name="Freeform 18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633569" y="-9525"/>
              <a:ext cx="11444146" cy="1230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видатки за рахунок власних надходжень бюджетних установ – 2003, 5 тис. грн</a:t>
              </a:r>
            </a:p>
          </p:txBody>
        </p:sp>
      </p:grpSp>
      <p:grpSp>
        <p:nvGrpSpPr>
          <p:cNvPr id="20" name="Group 2">
            <a:extLst>
              <a:ext uri="{FF2B5EF4-FFF2-40B4-BE49-F238E27FC236}">
                <a16:creationId xmlns="" xmlns:a16="http://schemas.microsoft.com/office/drawing/2014/main" id="{A349AD97-BEFA-4E1C-8599-2A4C95C34DE5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21" name="Freeform 3">
              <a:extLst>
                <a:ext uri="{FF2B5EF4-FFF2-40B4-BE49-F238E27FC236}">
                  <a16:creationId xmlns="" xmlns:a16="http://schemas.microsoft.com/office/drawing/2014/main" id="{6BE0E3DA-2662-44A8-B0A5-61B6ECB59375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8" y="608447"/>
            <a:ext cx="15314076" cy="1035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ВИДАТКИ ЗАГАЛЬНОГО ФОНДУ НА 2026 РІК ЗА ЕКОНОМІЧНОЮ СТРУКТУРОЮ, ТИС. ГРН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6256" y="1510766"/>
            <a:ext cx="12458656" cy="8113137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0465538" y="2556131"/>
            <a:ext cx="6580453" cy="755848"/>
            <a:chOff x="0" y="9525"/>
            <a:chExt cx="8773937" cy="1007798"/>
          </a:xfrm>
        </p:grpSpPr>
        <p:sp>
          <p:nvSpPr>
            <p:cNvPr id="9" name="Freeform 9"/>
            <p:cNvSpPr/>
            <p:nvPr/>
          </p:nvSpPr>
          <p:spPr>
            <a:xfrm>
              <a:off x="0" y="148811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593905" y="9525"/>
              <a:ext cx="8180032" cy="1007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оплата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праці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з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нарахуваннями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 </a:t>
              </a:r>
            </a:p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176235, 5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4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0465538" y="3629983"/>
            <a:ext cx="7738005" cy="385753"/>
            <a:chOff x="0" y="9525"/>
            <a:chExt cx="10317340" cy="514338"/>
          </a:xfrm>
        </p:grpSpPr>
        <p:sp>
          <p:nvSpPr>
            <p:cNvPr id="12" name="Freeform 12"/>
            <p:cNvSpPr/>
            <p:nvPr/>
          </p:nvSpPr>
          <p:spPr>
            <a:xfrm>
              <a:off x="0" y="107191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2"/>
                  </a:lnTo>
                  <a:lnTo>
                    <a:pt x="0" y="4166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589669" y="9525"/>
              <a:ext cx="9727671" cy="47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інші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поточні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видатки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44747, 2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4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465538" y="4308630"/>
            <a:ext cx="7741182" cy="416969"/>
            <a:chOff x="0" y="9525"/>
            <a:chExt cx="10321576" cy="555958"/>
          </a:xfrm>
        </p:grpSpPr>
        <p:sp>
          <p:nvSpPr>
            <p:cNvPr id="15" name="Freeform 15"/>
            <p:cNvSpPr/>
            <p:nvPr/>
          </p:nvSpPr>
          <p:spPr>
            <a:xfrm>
              <a:off x="0" y="148811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593905" y="9525"/>
              <a:ext cx="9727671" cy="47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капітальні видатки – 36444, 3 тис. грн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465538" y="5018493"/>
            <a:ext cx="7148576" cy="755848"/>
            <a:chOff x="0" y="9525"/>
            <a:chExt cx="10321576" cy="1007798"/>
          </a:xfrm>
        </p:grpSpPr>
        <p:sp>
          <p:nvSpPr>
            <p:cNvPr id="18" name="Freeform 18"/>
            <p:cNvSpPr/>
            <p:nvPr/>
          </p:nvSpPr>
          <p:spPr>
            <a:xfrm>
              <a:off x="0" y="148811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593905" y="9525"/>
              <a:ext cx="9727671" cy="1007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оплата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комунальних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послуг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і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енергоносіїв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16357,</a:t>
              </a:r>
              <a:r>
                <a:rPr lang="uk-UA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6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4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465538" y="6090037"/>
            <a:ext cx="7741182" cy="363168"/>
            <a:chOff x="0" y="9525"/>
            <a:chExt cx="10321576" cy="484224"/>
          </a:xfrm>
        </p:grpSpPr>
        <p:sp>
          <p:nvSpPr>
            <p:cNvPr id="21" name="Freeform 21"/>
            <p:cNvSpPr/>
            <p:nvPr/>
          </p:nvSpPr>
          <p:spPr>
            <a:xfrm>
              <a:off x="0" y="77077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593905" y="9525"/>
              <a:ext cx="9727671" cy="477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поточні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трансферти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11634,</a:t>
              </a:r>
              <a:r>
                <a:rPr lang="uk-UA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3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4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0465538" y="6799900"/>
            <a:ext cx="7741182" cy="755848"/>
            <a:chOff x="0" y="9525"/>
            <a:chExt cx="10321576" cy="1007798"/>
          </a:xfrm>
        </p:grpSpPr>
        <p:sp>
          <p:nvSpPr>
            <p:cNvPr id="24" name="Freeform 24"/>
            <p:cNvSpPr/>
            <p:nvPr/>
          </p:nvSpPr>
          <p:spPr>
            <a:xfrm>
              <a:off x="0" y="148811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593905" y="9525"/>
              <a:ext cx="9727671" cy="1007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грошові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виплати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населенню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6041,</a:t>
              </a:r>
              <a:r>
                <a:rPr lang="uk-UA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7</a:t>
              </a:r>
            </a:p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4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10465537" y="7871444"/>
            <a:ext cx="7148577" cy="755848"/>
            <a:chOff x="-1" y="9525"/>
            <a:chExt cx="10321577" cy="1007798"/>
          </a:xfrm>
        </p:grpSpPr>
        <p:sp>
          <p:nvSpPr>
            <p:cNvPr id="27" name="Freeform 27"/>
            <p:cNvSpPr/>
            <p:nvPr/>
          </p:nvSpPr>
          <p:spPr>
            <a:xfrm>
              <a:off x="-1" y="42978"/>
              <a:ext cx="416672" cy="416672"/>
            </a:xfrm>
            <a:custGeom>
              <a:avLst/>
              <a:gdLst/>
              <a:ahLst/>
              <a:cxnLst/>
              <a:rect l="l" t="t" r="r" b="b"/>
              <a:pathLst>
                <a:path w="416672" h="416672">
                  <a:moveTo>
                    <a:pt x="0" y="0"/>
                  </a:moveTo>
                  <a:lnTo>
                    <a:pt x="416672" y="0"/>
                  </a:lnTo>
                  <a:lnTo>
                    <a:pt x="416672" y="416673"/>
                  </a:lnTo>
                  <a:lnTo>
                    <a:pt x="0" y="4166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>
                <a:extLst>
                  <a:ext uri="{96DAC541-7B7A-43D3-8B79-37D633B846F1}">
                    <asvg:svgBlip xmlns="" xmlns:asvg="http://schemas.microsoft.com/office/drawing/2016/SVG/main" r:embed="rId1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593905" y="9525"/>
              <a:ext cx="9727671" cy="10077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149"/>
                </a:lnSpc>
                <a:spcBef>
                  <a:spcPct val="0"/>
                </a:spcBef>
              </a:pP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придбання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продуктів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харчування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4636,</a:t>
              </a:r>
              <a:r>
                <a:rPr lang="uk-UA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0</a:t>
              </a:r>
              <a:r>
                <a:rPr lang="uk-UA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4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4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4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29" name="Group 2">
            <a:extLst>
              <a:ext uri="{FF2B5EF4-FFF2-40B4-BE49-F238E27FC236}">
                <a16:creationId xmlns="" xmlns:a16="http://schemas.microsoft.com/office/drawing/2014/main" id="{80F6D146-3CC1-47C9-8AFC-84B8399507D0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30" name="Freeform 3">
              <a:extLst>
                <a:ext uri="{FF2B5EF4-FFF2-40B4-BE49-F238E27FC236}">
                  <a16:creationId xmlns="" xmlns:a16="http://schemas.microsoft.com/office/drawing/2014/main" id="{BEE8CF7A-8812-4FA3-8EE8-DFB8E0800FD8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8" y="850969"/>
            <a:ext cx="15314076" cy="409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ВИДАТКИ</a:t>
            </a:r>
            <a:r>
              <a:rPr lang="en-US" sz="2799" b="1" dirty="0">
                <a:solidFill>
                  <a:srgbClr val="353430"/>
                </a:solidFill>
                <a:latin typeface="e-Ukraine Bold" panose="00000800000000000000" pitchFamily="50" charset="-52"/>
                <a:ea typeface="Tex Gyre Adventor Bold"/>
                <a:cs typeface="Tex Gyre Adventor Bold"/>
                <a:sym typeface="Tex Gyre Adventor Bold"/>
              </a:rPr>
              <a:t> НА ГАЛУЗЬ “ОСВІТА”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75893" y="-1323467"/>
            <a:ext cx="11272330" cy="1127233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15063" y="8913019"/>
            <a:ext cx="2227957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2023 (ЗВІТ)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32315" y="8913019"/>
            <a:ext cx="2227957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2024 (ЗВІТ)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811556" y="8913019"/>
            <a:ext cx="3026826" cy="10358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2025 </a:t>
            </a:r>
          </a:p>
          <a:p>
            <a:pPr algn="ctr">
              <a:lnSpc>
                <a:spcPts val="2640"/>
              </a:lnSpc>
            </a:pPr>
            <a:r>
              <a:rPr lang="en-US" sz="22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(ЗАТВЕРДЖЕНО З УРАХУВАННЯМ </a:t>
            </a:r>
            <a:r>
              <a:rPr lang="uk-UA" sz="2200" b="1" dirty="0" smtClean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3</a:t>
            </a:r>
            <a:r>
              <a:rPr lang="en-US" sz="2200" b="1" dirty="0" smtClean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МІН</a:t>
            </a:r>
            <a:r>
              <a:rPr lang="en-US" sz="22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50116" y="8913019"/>
            <a:ext cx="2943490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2026 (ПРОЕКТ)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9957076" y="2886447"/>
            <a:ext cx="8258186" cy="459582"/>
            <a:chOff x="0" y="-9525"/>
            <a:chExt cx="11010915" cy="612775"/>
          </a:xfrm>
        </p:grpSpPr>
        <p:sp>
          <p:nvSpPr>
            <p:cNvPr id="13" name="Freeform 13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4" name="TextBox 14"/>
            <p:cNvSpPr txBox="1"/>
            <p:nvPr/>
          </p:nvSpPr>
          <p:spPr>
            <a:xfrm>
              <a:off x="633569" y="-9525"/>
              <a:ext cx="10377346" cy="580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дошкільна освіта – 27572, 1 тис. грн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957076" y="3657935"/>
            <a:ext cx="8258186" cy="459582"/>
            <a:chOff x="0" y="-9525"/>
            <a:chExt cx="11010915" cy="612775"/>
          </a:xfrm>
        </p:grpSpPr>
        <p:sp>
          <p:nvSpPr>
            <p:cNvPr id="16" name="Freeform 16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7" name="TextBox 17"/>
            <p:cNvSpPr txBox="1"/>
            <p:nvPr/>
          </p:nvSpPr>
          <p:spPr>
            <a:xfrm>
              <a:off x="633569" y="-9525"/>
              <a:ext cx="10377346" cy="580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шкільна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освіта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100864, 2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969773" y="4429422"/>
            <a:ext cx="7644341" cy="923010"/>
            <a:chOff x="0" y="-9525"/>
            <a:chExt cx="10192455" cy="1230680"/>
          </a:xfrm>
        </p:grpSpPr>
        <p:sp>
          <p:nvSpPr>
            <p:cNvPr id="19" name="Freeform 19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0" name="TextBox 20"/>
            <p:cNvSpPr txBox="1"/>
            <p:nvPr/>
          </p:nvSpPr>
          <p:spPr>
            <a:xfrm>
              <a:off x="633569" y="-9525"/>
              <a:ext cx="9558886" cy="1230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забезпечення діяльності ІРЦ – 1804, 3 тис. грн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9957076" y="5686648"/>
            <a:ext cx="7729010" cy="923010"/>
            <a:chOff x="0" y="-9525"/>
            <a:chExt cx="10305346" cy="1230679"/>
          </a:xfrm>
        </p:grpSpPr>
        <p:sp>
          <p:nvSpPr>
            <p:cNvPr id="22" name="Freeform 22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TextBox 23"/>
            <p:cNvSpPr txBox="1"/>
            <p:nvPr/>
          </p:nvSpPr>
          <p:spPr>
            <a:xfrm>
              <a:off x="633569" y="-9525"/>
              <a:ext cx="9671777" cy="1230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підвіз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дітей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до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загальносовітніх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шкіл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 – 5015, 3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9957076" y="6934349"/>
            <a:ext cx="7834845" cy="1949252"/>
            <a:chOff x="0" y="-9525"/>
            <a:chExt cx="10446460" cy="2599003"/>
          </a:xfrm>
        </p:grpSpPr>
        <p:sp>
          <p:nvSpPr>
            <p:cNvPr id="25" name="Freeform 25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TextBox 26"/>
            <p:cNvSpPr txBox="1"/>
            <p:nvPr/>
          </p:nvSpPr>
          <p:spPr>
            <a:xfrm>
              <a:off x="633569" y="-9525"/>
              <a:ext cx="9812891" cy="25990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відшкодування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вчителям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вартості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проїзду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до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навчальних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закладів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та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виплата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стипендій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учням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 – 262, 7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ru-RU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рн</a:t>
              </a:r>
              <a:endParaRPr lang="uk-UA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9957076" y="2123917"/>
            <a:ext cx="7729010" cy="43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Структура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видатків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на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2026 РІК:</a:t>
            </a:r>
          </a:p>
        </p:txBody>
      </p:sp>
      <p:grpSp>
        <p:nvGrpSpPr>
          <p:cNvPr id="28" name="Group 2">
            <a:extLst>
              <a:ext uri="{FF2B5EF4-FFF2-40B4-BE49-F238E27FC236}">
                <a16:creationId xmlns="" xmlns:a16="http://schemas.microsoft.com/office/drawing/2014/main" id="{71858908-6412-413D-95E4-6F4B36231F2B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29" name="Freeform 3">
              <a:extLst>
                <a:ext uri="{FF2B5EF4-FFF2-40B4-BE49-F238E27FC236}">
                  <a16:creationId xmlns="" xmlns:a16="http://schemas.microsoft.com/office/drawing/2014/main" id="{79EC97AE-DF29-43F1-A417-F2422EBD6CF9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  <p:sp>
        <p:nvSpPr>
          <p:cNvPr id="5" name="Прямоугольник 4"/>
          <p:cNvSpPr/>
          <p:nvPr/>
        </p:nvSpPr>
        <p:spPr>
          <a:xfrm>
            <a:off x="10432253" y="8944277"/>
            <a:ext cx="6221575" cy="5280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3839"/>
              </a:lnSpc>
              <a:spcBef>
                <a:spcPct val="0"/>
              </a:spcBef>
            </a:pP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інші видатки -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uk-UA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8004,9 </a:t>
            </a:r>
            <a:r>
              <a:rPr lang="uk-UA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тис.грн</a:t>
            </a: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</p:txBody>
      </p:sp>
      <p:sp>
        <p:nvSpPr>
          <p:cNvPr id="30" name="Freeform 22"/>
          <p:cNvSpPr/>
          <p:nvPr/>
        </p:nvSpPr>
        <p:spPr>
          <a:xfrm>
            <a:off x="9969772" y="9053290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8" y="841753"/>
            <a:ext cx="15314076" cy="409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ВИДАТКИ НА ГАЛУЗЬ “КУЛЬТУРА І </a:t>
            </a:r>
            <a:r>
              <a:rPr lang="en-US" sz="2799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МИСТЕЦТВО</a:t>
            </a:r>
            <a:r>
              <a:rPr lang="en-US" sz="27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”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9144000" y="2550617"/>
            <a:ext cx="8229600" cy="974626"/>
            <a:chOff x="0" y="-9525"/>
            <a:chExt cx="10333569" cy="1299501"/>
          </a:xfrm>
        </p:grpSpPr>
        <p:sp>
          <p:nvSpPr>
            <p:cNvPr id="8" name="Freeform 8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633569" y="-9525"/>
              <a:ext cx="9700000" cy="12995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забезпечення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діяльності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бібліотек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2694, </a:t>
              </a:r>
              <a:r>
                <a:rPr lang="uk-UA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9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144000" y="3814986"/>
            <a:ext cx="8229600" cy="1457213"/>
            <a:chOff x="0" y="0"/>
            <a:chExt cx="10361792" cy="1942951"/>
          </a:xfrm>
        </p:grpSpPr>
        <p:sp>
          <p:nvSpPr>
            <p:cNvPr id="11" name="Freeform 11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633569" y="-9525"/>
              <a:ext cx="9728222" cy="19524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забезпечення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діяльності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Центру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культури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та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дозвілля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10152, 7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9144000" y="5550806"/>
            <a:ext cx="8229600" cy="1461939"/>
            <a:chOff x="0" y="-9525"/>
            <a:chExt cx="10192455" cy="1949251"/>
          </a:xfrm>
        </p:grpSpPr>
        <p:sp>
          <p:nvSpPr>
            <p:cNvPr id="14" name="Freeform 14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33569" y="-9525"/>
              <a:ext cx="9558886" cy="19492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проведення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культурно-мистецьких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заходів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804, 3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620" y="427930"/>
            <a:ext cx="9258300" cy="9258300"/>
          </a:xfrm>
          <a:prstGeom prst="rect">
            <a:avLst/>
          </a:prstGeom>
        </p:spPr>
      </p:pic>
      <p:grpSp>
        <p:nvGrpSpPr>
          <p:cNvPr id="17" name="Group 17"/>
          <p:cNvGrpSpPr/>
          <p:nvPr/>
        </p:nvGrpSpPr>
        <p:grpSpPr>
          <a:xfrm>
            <a:off x="11544868" y="6281775"/>
            <a:ext cx="5600234" cy="3664223"/>
            <a:chOff x="0" y="0"/>
            <a:chExt cx="7466978" cy="4885631"/>
          </a:xfrm>
        </p:grpSpPr>
        <p:sp>
          <p:nvSpPr>
            <p:cNvPr id="18" name="Freeform 18"/>
            <p:cNvSpPr/>
            <p:nvPr/>
          </p:nvSpPr>
          <p:spPr>
            <a:xfrm>
              <a:off x="0" y="1108435"/>
              <a:ext cx="3559179" cy="3436226"/>
            </a:xfrm>
            <a:custGeom>
              <a:avLst/>
              <a:gdLst/>
              <a:ahLst/>
              <a:cxnLst/>
              <a:rect l="l" t="t" r="r" b="b"/>
              <a:pathLst>
                <a:path w="3559179" h="3436226">
                  <a:moveTo>
                    <a:pt x="0" y="0"/>
                  </a:moveTo>
                  <a:lnTo>
                    <a:pt x="3559179" y="0"/>
                  </a:lnTo>
                  <a:lnTo>
                    <a:pt x="3559179" y="3436226"/>
                  </a:lnTo>
                  <a:lnTo>
                    <a:pt x="0" y="34362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Freeform 19"/>
            <p:cNvSpPr/>
            <p:nvPr/>
          </p:nvSpPr>
          <p:spPr>
            <a:xfrm rot="1447261">
              <a:off x="2737008" y="707582"/>
              <a:ext cx="4204396" cy="3470467"/>
            </a:xfrm>
            <a:custGeom>
              <a:avLst/>
              <a:gdLst/>
              <a:ahLst/>
              <a:cxnLst/>
              <a:rect l="l" t="t" r="r" b="b"/>
              <a:pathLst>
                <a:path w="4204396" h="3470467">
                  <a:moveTo>
                    <a:pt x="0" y="0"/>
                  </a:moveTo>
                  <a:lnTo>
                    <a:pt x="4204396" y="0"/>
                  </a:lnTo>
                  <a:lnTo>
                    <a:pt x="4204396" y="3470467"/>
                  </a:lnTo>
                  <a:lnTo>
                    <a:pt x="0" y="34704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615063" y="8913019"/>
            <a:ext cx="2227957" cy="31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2023 (ЗВІТ)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00038" y="8895099"/>
            <a:ext cx="2227957" cy="31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2024 (ЗВІТ)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943015" y="8913019"/>
            <a:ext cx="3026826" cy="946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2025 </a:t>
            </a:r>
          </a:p>
          <a:p>
            <a:pPr algn="ctr">
              <a:lnSpc>
                <a:spcPts val="2400"/>
              </a:lnSpc>
            </a:pPr>
            <a:r>
              <a:rPr lang="en-US" sz="20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(ЗАТВЕРДЖЕНО З УРАХУВАННЯМ </a:t>
            </a:r>
            <a:r>
              <a:rPr lang="uk-UA" sz="2000" b="1" dirty="0" smtClean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3</a:t>
            </a:r>
            <a:r>
              <a:rPr lang="en-US" sz="2000" b="1" dirty="0" smtClean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МІН</a:t>
            </a:r>
            <a:r>
              <a:rPr lang="en-US" sz="20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)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839167" y="8895099"/>
            <a:ext cx="2943490" cy="31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2026 (ПРОЕКТ)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144000" y="1788086"/>
            <a:ext cx="7644341" cy="43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Структура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видатків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на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2026 РІК:</a:t>
            </a:r>
          </a:p>
        </p:txBody>
      </p:sp>
      <p:grpSp>
        <p:nvGrpSpPr>
          <p:cNvPr id="25" name="Group 2">
            <a:extLst>
              <a:ext uri="{FF2B5EF4-FFF2-40B4-BE49-F238E27FC236}">
                <a16:creationId xmlns="" xmlns:a16="http://schemas.microsoft.com/office/drawing/2014/main" id="{0B119261-F1C9-4135-8670-95A5CB316F74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26" name="Freeform 3">
              <a:extLst>
                <a:ext uri="{FF2B5EF4-FFF2-40B4-BE49-F238E27FC236}">
                  <a16:creationId xmlns="" xmlns:a16="http://schemas.microsoft.com/office/drawing/2014/main" id="{136869A3-AB6F-40B2-A8DE-29BD0D02DF48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61475" y="922618"/>
            <a:ext cx="15314076" cy="3971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СОЦІАЛЬНИЙ ЗАХИСТ ТА СОЦІАЛЬНЕ ЗАБЕЗПЕЧЕННЯ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022263" y="2818595"/>
            <a:ext cx="16190216" cy="934551"/>
            <a:chOff x="0" y="-9525"/>
            <a:chExt cx="21586955" cy="1246068"/>
          </a:xfrm>
        </p:grpSpPr>
        <p:sp>
          <p:nvSpPr>
            <p:cNvPr id="8" name="Freeform 8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633569" y="-9525"/>
              <a:ext cx="20953386" cy="1246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компенсація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пільговий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проїзд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автомобільним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транспортом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окремим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категоріям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громадян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2225, 3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2263" y="4075820"/>
            <a:ext cx="16237037" cy="1897635"/>
            <a:chOff x="0" y="-9525"/>
            <a:chExt cx="21649383" cy="2530179"/>
          </a:xfrm>
        </p:grpSpPr>
        <p:sp>
          <p:nvSpPr>
            <p:cNvPr id="11" name="Freeform 11"/>
            <p:cNvSpPr/>
            <p:nvPr/>
          </p:nvSpPr>
          <p:spPr>
            <a:xfrm>
              <a:off x="0" y="93248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633569" y="-9525"/>
              <a:ext cx="21015814" cy="25301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надання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компенсацій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фізичним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особам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,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які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надають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соціальні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послуги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громадянам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похилого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віку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,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особам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з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інвалідністю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,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дітям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з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інвалідністю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,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хворим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,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які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не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здатні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до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самообслуговування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і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потребують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сторонньої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допомоги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3020, 1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2263" y="6304935"/>
            <a:ext cx="12338953" cy="447238"/>
            <a:chOff x="0" y="-9525"/>
            <a:chExt cx="16451938" cy="596317"/>
          </a:xfrm>
        </p:grpSpPr>
        <p:sp>
          <p:nvSpPr>
            <p:cNvPr id="14" name="Freeform 14"/>
            <p:cNvSpPr/>
            <p:nvPr/>
          </p:nvSpPr>
          <p:spPr>
            <a:xfrm>
              <a:off x="0" y="67495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33569" y="-9525"/>
              <a:ext cx="15818369" cy="596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надання грошових допомог населенню – 2930, 2 тис. грн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46651" y="7076526"/>
            <a:ext cx="12082417" cy="934551"/>
            <a:chOff x="0" y="-9525"/>
            <a:chExt cx="16109889" cy="1246068"/>
          </a:xfrm>
        </p:grpSpPr>
        <p:sp>
          <p:nvSpPr>
            <p:cNvPr id="17" name="Freeform 17"/>
            <p:cNvSpPr/>
            <p:nvPr/>
          </p:nvSpPr>
          <p:spPr>
            <a:xfrm>
              <a:off x="0" y="54707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633569" y="-9525"/>
              <a:ext cx="15476320" cy="1246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забезпечення функціонування КУ «Центр надання соціальних послуг» - 4192, 5 тис. грн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13569844" y="6026329"/>
            <a:ext cx="4205707" cy="4203653"/>
          </a:xfrm>
          <a:custGeom>
            <a:avLst/>
            <a:gdLst/>
            <a:ahLst/>
            <a:cxnLst/>
            <a:rect l="l" t="t" r="r" b="b"/>
            <a:pathLst>
              <a:path w="4205707" h="4203653">
                <a:moveTo>
                  <a:pt x="0" y="0"/>
                </a:moveTo>
                <a:lnTo>
                  <a:pt x="4205707" y="0"/>
                </a:lnTo>
                <a:lnTo>
                  <a:pt x="4205707" y="4203653"/>
                </a:lnTo>
                <a:lnTo>
                  <a:pt x="0" y="420365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700" y="2044622"/>
            <a:ext cx="7644341" cy="447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39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Про</a:t>
            </a:r>
            <a:r>
              <a:rPr lang="uk-UA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є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ктом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бюджету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передбачено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:</a:t>
            </a:r>
          </a:p>
        </p:txBody>
      </p:sp>
      <p:grpSp>
        <p:nvGrpSpPr>
          <p:cNvPr id="21" name="Group 2">
            <a:extLst>
              <a:ext uri="{FF2B5EF4-FFF2-40B4-BE49-F238E27FC236}">
                <a16:creationId xmlns="" xmlns:a16="http://schemas.microsoft.com/office/drawing/2014/main" id="{4A422030-D0A2-4AEE-879F-E21E87694C70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22" name="Freeform 3">
              <a:extLst>
                <a:ext uri="{FF2B5EF4-FFF2-40B4-BE49-F238E27FC236}">
                  <a16:creationId xmlns="" xmlns:a16="http://schemas.microsoft.com/office/drawing/2014/main" id="{76A2EC2B-D315-4DEE-9E5B-3D4FD8C175CF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4385" y="922618"/>
            <a:ext cx="15314076" cy="409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ЖИТЛОВО-КОМУНАЛЬНЕ</a:t>
            </a:r>
            <a:r>
              <a:rPr lang="en-US" sz="27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 ГОСПОДАРСТВО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2904386"/>
            <a:ext cx="16190216" cy="923010"/>
            <a:chOff x="0" y="-9525"/>
            <a:chExt cx="21586955" cy="1230681"/>
          </a:xfrm>
        </p:grpSpPr>
        <p:sp>
          <p:nvSpPr>
            <p:cNvPr id="8" name="Freeform 8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633569" y="-9525"/>
              <a:ext cx="20953386" cy="1230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забезпечення збору та вивезення сміття, ліквідація сміттєзвалищ – 1100, 0 тис. грн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4000500"/>
            <a:ext cx="16237037" cy="923010"/>
            <a:chOff x="0" y="-9525"/>
            <a:chExt cx="21649383" cy="1230681"/>
          </a:xfrm>
        </p:grpSpPr>
        <p:sp>
          <p:nvSpPr>
            <p:cNvPr id="11" name="Freeform 11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633569" y="-9525"/>
              <a:ext cx="21015814" cy="1230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технічне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обслуговування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об’єктів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житлово-комунального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господарства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1440, 0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5143500"/>
            <a:ext cx="16340917" cy="934551"/>
            <a:chOff x="0" y="-9525"/>
            <a:chExt cx="21787890" cy="1246068"/>
          </a:xfrm>
        </p:grpSpPr>
        <p:sp>
          <p:nvSpPr>
            <p:cNvPr id="14" name="Freeform 14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33569" y="-9525"/>
              <a:ext cx="21154321" cy="124606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благоустрій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населених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пунктів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(з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урахуванням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витрат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утримання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КУ «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Муніципальна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інспекція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з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благоустрою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» – 6999, 7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6286500"/>
            <a:ext cx="16315264" cy="923010"/>
            <a:chOff x="0" y="-9525"/>
            <a:chExt cx="21753685" cy="1230681"/>
          </a:xfrm>
        </p:grpSpPr>
        <p:sp>
          <p:nvSpPr>
            <p:cNvPr id="17" name="Freeform 17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633569" y="-9525"/>
              <a:ext cx="21120116" cy="1230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забезпечення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населених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пунктів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електроенергією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для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вуличного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освітлення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5000, 0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8700" y="7429500"/>
            <a:ext cx="16315264" cy="459581"/>
            <a:chOff x="0" y="-9525"/>
            <a:chExt cx="21753685" cy="612775"/>
          </a:xfrm>
        </p:grpSpPr>
        <p:sp>
          <p:nvSpPr>
            <p:cNvPr id="20" name="Freeform 20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1" name="TextBox 21"/>
            <p:cNvSpPr txBox="1"/>
            <p:nvPr/>
          </p:nvSpPr>
          <p:spPr>
            <a:xfrm>
              <a:off x="633569" y="-9525"/>
              <a:ext cx="21120116" cy="5963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забезпечення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функціонування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комунальних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підприємств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2594, 3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028700" y="8039100"/>
            <a:ext cx="16315264" cy="1410322"/>
            <a:chOff x="0" y="-9525"/>
            <a:chExt cx="21753685" cy="1880429"/>
          </a:xfrm>
        </p:grpSpPr>
        <p:sp>
          <p:nvSpPr>
            <p:cNvPr id="23" name="Freeform 23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TextBox 24"/>
            <p:cNvSpPr txBox="1"/>
            <p:nvPr/>
          </p:nvSpPr>
          <p:spPr>
            <a:xfrm>
              <a:off x="633569" y="-9525"/>
              <a:ext cx="21120116" cy="18804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відшкодування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різниці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між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розміром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тарифу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послуги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з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водопостачання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і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водовідведення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та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розміром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економічно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обґрунтованих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витрат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їх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виробництво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(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надання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) – 1732, 0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1028700" y="1882697"/>
            <a:ext cx="16559761" cy="934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9"/>
              </a:lnSpc>
              <a:spcBef>
                <a:spcPct val="0"/>
              </a:spcBef>
            </a:pP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Проєктом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бюджету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враховані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видатки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в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сумі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18866, 0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тис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грн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на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виконання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наступних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заходів</a:t>
            </a:r>
            <a:r>
              <a:rPr 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:</a:t>
            </a:r>
          </a:p>
        </p:txBody>
      </p:sp>
      <p:grpSp>
        <p:nvGrpSpPr>
          <p:cNvPr id="26" name="Group 2">
            <a:extLst>
              <a:ext uri="{FF2B5EF4-FFF2-40B4-BE49-F238E27FC236}">
                <a16:creationId xmlns="" xmlns:a16="http://schemas.microsoft.com/office/drawing/2014/main" id="{A92B22DF-089C-4F26-B6FC-25ED26489D8F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27" name="Freeform 3">
              <a:extLst>
                <a:ext uri="{FF2B5EF4-FFF2-40B4-BE49-F238E27FC236}">
                  <a16:creationId xmlns="" xmlns:a16="http://schemas.microsoft.com/office/drawing/2014/main" id="{7DFC9726-E453-4CAE-B8ED-3F8A9314D7EB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374" y="-11417"/>
            <a:ext cx="333375" cy="10287000"/>
            <a:chOff x="0" y="0"/>
            <a:chExt cx="36576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  <p:sp>
        <p:nvSpPr>
          <p:cNvPr id="4" name="TextBox 4"/>
          <p:cNvSpPr txBox="1"/>
          <p:nvPr/>
        </p:nvSpPr>
        <p:spPr>
          <a:xfrm>
            <a:off x="2146814" y="478402"/>
            <a:ext cx="17522778" cy="1035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ОСОБЛИВОСТІ ФОРМУВАННЯ ПРОЄКТУ БЮДЖЕТУ ГРОМАДИ</a:t>
            </a:r>
            <a:endParaRPr lang="uk-UA" sz="2800" b="1" dirty="0">
              <a:solidFill>
                <a:srgbClr val="353430"/>
              </a:solidFill>
              <a:latin typeface="e-Ukraine Head" panose="00000500000000000000" pitchFamily="50" charset="-52"/>
              <a:ea typeface="Tex Gyre Adventor Bold"/>
              <a:cs typeface="Tex Gyre Adventor Bold"/>
              <a:sym typeface="Tex Gyre Adventor Bold"/>
            </a:endParaRPr>
          </a:p>
          <a:p>
            <a:pPr algn="just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НА 2026 РІК</a:t>
            </a:r>
          </a:p>
        </p:txBody>
      </p:sp>
      <p:sp>
        <p:nvSpPr>
          <p:cNvPr id="5" name="Freeform 5"/>
          <p:cNvSpPr/>
          <p:nvPr/>
        </p:nvSpPr>
        <p:spPr>
          <a:xfrm>
            <a:off x="765222" y="2023667"/>
            <a:ext cx="712229" cy="791366"/>
          </a:xfrm>
          <a:custGeom>
            <a:avLst/>
            <a:gdLst/>
            <a:ahLst/>
            <a:cxnLst/>
            <a:rect l="l" t="t" r="r" b="b"/>
            <a:pathLst>
              <a:path w="712229" h="791366">
                <a:moveTo>
                  <a:pt x="0" y="0"/>
                </a:moveTo>
                <a:lnTo>
                  <a:pt x="712229" y="0"/>
                </a:lnTo>
                <a:lnTo>
                  <a:pt x="712229" y="791365"/>
                </a:lnTo>
                <a:lnTo>
                  <a:pt x="0" y="791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22923" y="2295525"/>
            <a:ext cx="10577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671637" y="1866900"/>
            <a:ext cx="15587663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Проєкт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бюджету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сформовано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основі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Прогнозу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бюджету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громади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на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2026-2028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роки</a:t>
            </a:r>
            <a:endParaRPr lang="en-US" sz="2800" dirty="0">
              <a:solidFill>
                <a:srgbClr val="00000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22923" y="3285145"/>
            <a:ext cx="10577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</a:t>
            </a:r>
          </a:p>
        </p:txBody>
      </p:sp>
      <p:sp>
        <p:nvSpPr>
          <p:cNvPr id="9" name="Freeform 9"/>
          <p:cNvSpPr/>
          <p:nvPr/>
        </p:nvSpPr>
        <p:spPr>
          <a:xfrm>
            <a:off x="765222" y="3020215"/>
            <a:ext cx="712229" cy="791366"/>
          </a:xfrm>
          <a:custGeom>
            <a:avLst/>
            <a:gdLst/>
            <a:ahLst/>
            <a:cxnLst/>
            <a:rect l="l" t="t" r="r" b="b"/>
            <a:pathLst>
              <a:path w="712229" h="791366">
                <a:moveTo>
                  <a:pt x="0" y="0"/>
                </a:moveTo>
                <a:lnTo>
                  <a:pt x="712229" y="0"/>
                </a:lnTo>
                <a:lnTo>
                  <a:pt x="712229" y="791366"/>
                </a:lnTo>
                <a:lnTo>
                  <a:pt x="0" y="791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671637" y="3134911"/>
            <a:ext cx="15693511" cy="45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Враховано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продовження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дії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тимчасової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норми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:</a:t>
            </a:r>
          </a:p>
        </p:txBody>
      </p:sp>
      <p:sp>
        <p:nvSpPr>
          <p:cNvPr id="11" name="Freeform 11"/>
          <p:cNvSpPr/>
          <p:nvPr/>
        </p:nvSpPr>
        <p:spPr>
          <a:xfrm>
            <a:off x="765222" y="5683639"/>
            <a:ext cx="712229" cy="791366"/>
          </a:xfrm>
          <a:custGeom>
            <a:avLst/>
            <a:gdLst/>
            <a:ahLst/>
            <a:cxnLst/>
            <a:rect l="l" t="t" r="r" b="b"/>
            <a:pathLst>
              <a:path w="712229" h="791366">
                <a:moveTo>
                  <a:pt x="0" y="0"/>
                </a:moveTo>
                <a:lnTo>
                  <a:pt x="712229" y="0"/>
                </a:lnTo>
                <a:lnTo>
                  <a:pt x="712229" y="791365"/>
                </a:lnTo>
                <a:lnTo>
                  <a:pt x="0" y="7913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922923" y="5981220"/>
            <a:ext cx="10577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3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71637" y="5798334"/>
            <a:ext cx="15693511" cy="45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Враховано впровадження реформи публічних інвестицій</a:t>
            </a:r>
          </a:p>
        </p:txBody>
      </p:sp>
      <p:sp>
        <p:nvSpPr>
          <p:cNvPr id="14" name="Freeform 14"/>
          <p:cNvSpPr/>
          <p:nvPr/>
        </p:nvSpPr>
        <p:spPr>
          <a:xfrm>
            <a:off x="765222" y="6675029"/>
            <a:ext cx="712229" cy="791366"/>
          </a:xfrm>
          <a:custGeom>
            <a:avLst/>
            <a:gdLst/>
            <a:ahLst/>
            <a:cxnLst/>
            <a:rect l="l" t="t" r="r" b="b"/>
            <a:pathLst>
              <a:path w="712229" h="791366">
                <a:moveTo>
                  <a:pt x="0" y="0"/>
                </a:moveTo>
                <a:lnTo>
                  <a:pt x="712229" y="0"/>
                </a:lnTo>
                <a:lnTo>
                  <a:pt x="712229" y="791366"/>
                </a:lnTo>
                <a:lnTo>
                  <a:pt x="0" y="7913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922923" y="6946887"/>
            <a:ext cx="105777" cy="247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19"/>
              </a:lnSpc>
            </a:pPr>
            <a:r>
              <a:rPr lang="en-US" sz="1599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4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671637" y="6789724"/>
            <a:ext cx="15693511" cy="45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Соціальні стандарти з 1 січня 2026 року:</a:t>
            </a:r>
          </a:p>
        </p:txBody>
      </p:sp>
      <p:sp>
        <p:nvSpPr>
          <p:cNvPr id="17" name="Freeform 17"/>
          <p:cNvSpPr/>
          <p:nvPr/>
        </p:nvSpPr>
        <p:spPr>
          <a:xfrm>
            <a:off x="1671637" y="3936592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0"/>
                </a:moveTo>
                <a:lnTo>
                  <a:pt x="333375" y="0"/>
                </a:lnTo>
                <a:lnTo>
                  <a:pt x="333375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2146814" y="3822292"/>
            <a:ext cx="15255361" cy="45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щодо зарахування (+4%) ПДФО до місцевих бюджетів</a:t>
            </a:r>
          </a:p>
        </p:txBody>
      </p:sp>
      <p:sp>
        <p:nvSpPr>
          <p:cNvPr id="19" name="Freeform 19"/>
          <p:cNvSpPr/>
          <p:nvPr/>
        </p:nvSpPr>
        <p:spPr>
          <a:xfrm>
            <a:off x="1671637" y="7650801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0"/>
                </a:moveTo>
                <a:lnTo>
                  <a:pt x="333375" y="0"/>
                </a:lnTo>
                <a:lnTo>
                  <a:pt x="333375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2146814" y="7533070"/>
            <a:ext cx="15306672" cy="45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мінімальна заробітна плата – 8 647 грн</a:t>
            </a:r>
          </a:p>
        </p:txBody>
      </p:sp>
      <p:sp>
        <p:nvSpPr>
          <p:cNvPr id="21" name="Freeform 21"/>
          <p:cNvSpPr/>
          <p:nvPr/>
        </p:nvSpPr>
        <p:spPr>
          <a:xfrm>
            <a:off x="1671636" y="8325360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0"/>
                </a:moveTo>
                <a:lnTo>
                  <a:pt x="333375" y="0"/>
                </a:lnTo>
                <a:lnTo>
                  <a:pt x="333375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2" name="TextBox 22"/>
          <p:cNvSpPr txBox="1"/>
          <p:nvPr/>
        </p:nvSpPr>
        <p:spPr>
          <a:xfrm>
            <a:off x="2146814" y="8218870"/>
            <a:ext cx="15306672" cy="45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посадовий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оклад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працівника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І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тарифного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розряду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ЄТС – 3</a:t>
            </a:r>
            <a:r>
              <a:rPr lang="uk-UA" sz="280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470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грн</a:t>
            </a:r>
            <a:endParaRPr lang="en-US" sz="2800" dirty="0">
              <a:solidFill>
                <a:srgbClr val="00000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1671636" y="8955986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0"/>
                </a:moveTo>
                <a:lnTo>
                  <a:pt x="333375" y="0"/>
                </a:lnTo>
                <a:lnTo>
                  <a:pt x="333375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24" name="TextBox 24"/>
          <p:cNvSpPr txBox="1"/>
          <p:nvPr/>
        </p:nvSpPr>
        <p:spPr>
          <a:xfrm>
            <a:off x="2146814" y="8857045"/>
            <a:ext cx="15306672" cy="45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індекс споживчих цін – 109, 9%, індекс цін виробників – 113, 6%</a:t>
            </a:r>
          </a:p>
        </p:txBody>
      </p:sp>
      <p:sp>
        <p:nvSpPr>
          <p:cNvPr id="25" name="Freeform 25"/>
          <p:cNvSpPr/>
          <p:nvPr/>
        </p:nvSpPr>
        <p:spPr>
          <a:xfrm>
            <a:off x="1671635" y="9595324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0"/>
                </a:moveTo>
                <a:lnTo>
                  <a:pt x="333375" y="0"/>
                </a:lnTo>
                <a:lnTo>
                  <a:pt x="333375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2146814" y="9495220"/>
            <a:ext cx="15255361" cy="4549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0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індексація грошових доходів населення проводиться з 1 січня 2026 року</a:t>
            </a:r>
          </a:p>
        </p:txBody>
      </p:sp>
      <p:sp>
        <p:nvSpPr>
          <p:cNvPr id="27" name="Freeform 27"/>
          <p:cNvSpPr/>
          <p:nvPr/>
        </p:nvSpPr>
        <p:spPr>
          <a:xfrm>
            <a:off x="1671637" y="4581525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0"/>
                </a:moveTo>
                <a:lnTo>
                  <a:pt x="333375" y="0"/>
                </a:lnTo>
                <a:lnTo>
                  <a:pt x="333375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2146814" y="4460467"/>
            <a:ext cx="15112486" cy="1000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щодо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перерахування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ПДФО з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грошового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забезпечення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військовослужбовців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до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державного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бюджету</a:t>
            </a:r>
            <a:endParaRPr lang="en-US" sz="2800" dirty="0">
              <a:solidFill>
                <a:srgbClr val="00000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</p:txBody>
      </p:sp>
      <p:grpSp>
        <p:nvGrpSpPr>
          <p:cNvPr id="29" name="Group 5">
            <a:extLst>
              <a:ext uri="{FF2B5EF4-FFF2-40B4-BE49-F238E27FC236}">
                <a16:creationId xmlns="" xmlns:a16="http://schemas.microsoft.com/office/drawing/2014/main" id="{661D5FBB-BBED-4F7A-AE65-81AADF3949F4}"/>
              </a:ext>
            </a:extLst>
          </p:cNvPr>
          <p:cNvGrpSpPr/>
          <p:nvPr/>
        </p:nvGrpSpPr>
        <p:grpSpPr>
          <a:xfrm>
            <a:off x="274320" y="0"/>
            <a:ext cx="2334474" cy="1749986"/>
            <a:chOff x="0" y="0"/>
            <a:chExt cx="6675128" cy="5003860"/>
          </a:xfrm>
        </p:grpSpPr>
        <p:sp>
          <p:nvSpPr>
            <p:cNvPr id="30" name="Freeform 6">
              <a:extLst>
                <a:ext uri="{FF2B5EF4-FFF2-40B4-BE49-F238E27FC236}">
                  <a16:creationId xmlns="" xmlns:a16="http://schemas.microsoft.com/office/drawing/2014/main" id="{71CB2BA5-F57D-4788-8B85-4F948F4D00F7}"/>
                </a:ext>
              </a:extLst>
            </p:cNvPr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45" b="-43754"/>
              </a:stretch>
            </a:blipFill>
          </p:spPr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274385" y="922618"/>
            <a:ext cx="15314076" cy="409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ЕКОНОМІЧНА</a:t>
            </a:r>
            <a:r>
              <a:rPr lang="en-US" sz="27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 ДІЯЛЬНІСТЬ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3037736"/>
            <a:ext cx="16190216" cy="459581"/>
            <a:chOff x="0" y="-9525"/>
            <a:chExt cx="21586955" cy="612775"/>
          </a:xfrm>
        </p:grpSpPr>
        <p:sp>
          <p:nvSpPr>
            <p:cNvPr id="8" name="Freeform 8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9" name="TextBox 9"/>
            <p:cNvSpPr txBox="1"/>
            <p:nvPr/>
          </p:nvSpPr>
          <p:spPr>
            <a:xfrm>
              <a:off x="633569" y="-9525"/>
              <a:ext cx="20953386" cy="580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ремонт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та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утримання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доріг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21200, 0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3809327"/>
            <a:ext cx="16237037" cy="459581"/>
            <a:chOff x="0" y="-9525"/>
            <a:chExt cx="21649383" cy="612775"/>
          </a:xfrm>
        </p:grpSpPr>
        <p:sp>
          <p:nvSpPr>
            <p:cNvPr id="11" name="Freeform 11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2"/>
            <p:cNvSpPr txBox="1"/>
            <p:nvPr/>
          </p:nvSpPr>
          <p:spPr>
            <a:xfrm>
              <a:off x="633569" y="-9525"/>
              <a:ext cx="21015814" cy="580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виготовлення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містобудівної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документації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1500, 0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28700" y="4580918"/>
            <a:ext cx="16340917" cy="459581"/>
            <a:chOff x="0" y="-9525"/>
            <a:chExt cx="21787890" cy="612775"/>
          </a:xfrm>
        </p:grpSpPr>
        <p:sp>
          <p:nvSpPr>
            <p:cNvPr id="14" name="Freeform 14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5" name="TextBox 15"/>
            <p:cNvSpPr txBox="1"/>
            <p:nvPr/>
          </p:nvSpPr>
          <p:spPr>
            <a:xfrm>
              <a:off x="633569" y="-9525"/>
              <a:ext cx="21154321" cy="580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здійснення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заходів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із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землеустрою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500, 0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028700" y="5352509"/>
            <a:ext cx="10671468" cy="923010"/>
            <a:chOff x="0" y="-9525"/>
            <a:chExt cx="14228624" cy="1230680"/>
          </a:xfrm>
        </p:grpSpPr>
        <p:sp>
          <p:nvSpPr>
            <p:cNvPr id="17" name="Freeform 17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8" name="TextBox 18"/>
            <p:cNvSpPr txBox="1"/>
            <p:nvPr/>
          </p:nvSpPr>
          <p:spPr>
            <a:xfrm>
              <a:off x="633569" y="-9525"/>
              <a:ext cx="13595055" cy="1230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інші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заходи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,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пов’язані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з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економічною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діяльністю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326, 0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12171131" y="3935534"/>
            <a:ext cx="5417330" cy="5995033"/>
          </a:xfrm>
          <a:custGeom>
            <a:avLst/>
            <a:gdLst/>
            <a:ahLst/>
            <a:cxnLst/>
            <a:rect l="l" t="t" r="r" b="b"/>
            <a:pathLst>
              <a:path w="6328178" h="7003014">
                <a:moveTo>
                  <a:pt x="0" y="0"/>
                </a:moveTo>
                <a:lnTo>
                  <a:pt x="6328178" y="0"/>
                </a:lnTo>
                <a:lnTo>
                  <a:pt x="6328178" y="7003014"/>
                </a:lnTo>
                <a:lnTo>
                  <a:pt x="0" y="700301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TextBox 20"/>
          <p:cNvSpPr txBox="1"/>
          <p:nvPr/>
        </p:nvSpPr>
        <p:spPr>
          <a:xfrm>
            <a:off x="1028700" y="1882697"/>
            <a:ext cx="16559761" cy="981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9"/>
              </a:lnSpc>
              <a:spcBef>
                <a:spcPct val="0"/>
              </a:spcBef>
            </a:pPr>
            <a:r>
              <a:rPr lang="en-US" sz="3199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Проєктом</a:t>
            </a:r>
            <a:r>
              <a:rPr lang="en-US" sz="3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199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бюджету</a:t>
            </a:r>
            <a:r>
              <a:rPr lang="en-US" sz="3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199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передбачено</a:t>
            </a:r>
            <a:r>
              <a:rPr lang="en-US" sz="3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23526, 0 </a:t>
            </a:r>
            <a:r>
              <a:rPr lang="en-US" sz="3199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тис</a:t>
            </a:r>
            <a:r>
              <a:rPr lang="en-US" sz="3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3199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грн</a:t>
            </a:r>
            <a:r>
              <a:rPr lang="en-US" sz="3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199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на</a:t>
            </a:r>
            <a:r>
              <a:rPr lang="en-US" sz="3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199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виконання</a:t>
            </a:r>
            <a:r>
              <a:rPr lang="en-US" sz="3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199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наступних</a:t>
            </a:r>
            <a:r>
              <a:rPr lang="en-US" sz="3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3199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заходів</a:t>
            </a:r>
            <a:r>
              <a:rPr lang="en-US" sz="3199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:</a:t>
            </a:r>
          </a:p>
        </p:txBody>
      </p:sp>
      <p:grpSp>
        <p:nvGrpSpPr>
          <p:cNvPr id="21" name="Group 2">
            <a:extLst>
              <a:ext uri="{FF2B5EF4-FFF2-40B4-BE49-F238E27FC236}">
                <a16:creationId xmlns="" xmlns:a16="http://schemas.microsoft.com/office/drawing/2014/main" id="{8FE6700C-154A-4228-95B9-B7D02E6B2EEE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22" name="Freeform 3">
              <a:extLst>
                <a:ext uri="{FF2B5EF4-FFF2-40B4-BE49-F238E27FC236}">
                  <a16:creationId xmlns="" xmlns:a16="http://schemas.microsoft.com/office/drawing/2014/main" id="{C46894C4-EF6F-487A-A9EF-D1C024D70794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7" y="813228"/>
            <a:ext cx="13092362" cy="48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КАПІТАЛЬНІ ВИДАТКИ (ВИДАТКИ РОЗВИТКУ) НА 2026 РІК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676400" y="2400300"/>
            <a:ext cx="16154400" cy="60654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Капітальний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ремонт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закладів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освіти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– 11 100, 0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тис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.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грн</a:t>
            </a: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Капітальний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ремонт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доріг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– 15 000, 0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тис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.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грн</a:t>
            </a: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Капітальний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ремонт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об’єктів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благоустрою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та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адмінбудівель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– 4 500, 0</a:t>
            </a:r>
            <a:r>
              <a:rPr lang="uk-UA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тис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.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грн</a:t>
            </a: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Передача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трансфертів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комунальним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підприємствам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– 5 326, 3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тис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.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грн</a:t>
            </a: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Капітальний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ремонт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інших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об’єктів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– 1 500, 0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тис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.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грн</a:t>
            </a: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Придбання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комп’ютерної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техніки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і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поповнення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бібліотечних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фондів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– 450, 0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тис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.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грн</a:t>
            </a: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Виготовлення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містобудівної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документації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– 1 500, 0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тис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.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грн</a:t>
            </a: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</p:txBody>
      </p:sp>
      <p:grpSp>
        <p:nvGrpSpPr>
          <p:cNvPr id="15" name="Group 2">
            <a:extLst>
              <a:ext uri="{FF2B5EF4-FFF2-40B4-BE49-F238E27FC236}">
                <a16:creationId xmlns="" xmlns:a16="http://schemas.microsoft.com/office/drawing/2014/main" id="{66D7AA62-0CC8-4C19-952A-1D08CFA69197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16" name="Freeform 3">
              <a:extLst>
                <a:ext uri="{FF2B5EF4-FFF2-40B4-BE49-F238E27FC236}">
                  <a16:creationId xmlns="" xmlns:a16="http://schemas.microsoft.com/office/drawing/2014/main" id="{6F1BACB2-1892-496B-8CBE-8A6D6B84BE47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  <p:sp>
        <p:nvSpPr>
          <p:cNvPr id="17" name="Freeform 14">
            <a:extLst>
              <a:ext uri="{FF2B5EF4-FFF2-40B4-BE49-F238E27FC236}">
                <a16:creationId xmlns="" xmlns:a16="http://schemas.microsoft.com/office/drawing/2014/main" id="{0B942561-EEDF-4B60-AB3B-80CA47561015}"/>
              </a:ext>
            </a:extLst>
          </p:cNvPr>
          <p:cNvSpPr/>
          <p:nvPr/>
        </p:nvSpPr>
        <p:spPr>
          <a:xfrm>
            <a:off x="1146954" y="2441032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4">
            <a:extLst>
              <a:ext uri="{FF2B5EF4-FFF2-40B4-BE49-F238E27FC236}">
                <a16:creationId xmlns="" xmlns:a16="http://schemas.microsoft.com/office/drawing/2014/main" id="{5A3898E3-5342-4D98-A616-F59F4C5C2279}"/>
              </a:ext>
            </a:extLst>
          </p:cNvPr>
          <p:cNvSpPr/>
          <p:nvPr/>
        </p:nvSpPr>
        <p:spPr>
          <a:xfrm>
            <a:off x="1146954" y="3251161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4">
            <a:extLst>
              <a:ext uri="{FF2B5EF4-FFF2-40B4-BE49-F238E27FC236}">
                <a16:creationId xmlns="" xmlns:a16="http://schemas.microsoft.com/office/drawing/2014/main" id="{B8990834-C6D7-4F76-8A73-E6004DDBCEE3}"/>
              </a:ext>
            </a:extLst>
          </p:cNvPr>
          <p:cNvSpPr/>
          <p:nvPr/>
        </p:nvSpPr>
        <p:spPr>
          <a:xfrm>
            <a:off x="1104695" y="594359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4">
            <a:extLst>
              <a:ext uri="{FF2B5EF4-FFF2-40B4-BE49-F238E27FC236}">
                <a16:creationId xmlns="" xmlns:a16="http://schemas.microsoft.com/office/drawing/2014/main" id="{732734A1-D84F-49B5-8287-0548C212B533}"/>
              </a:ext>
            </a:extLst>
          </p:cNvPr>
          <p:cNvSpPr/>
          <p:nvPr/>
        </p:nvSpPr>
        <p:spPr>
          <a:xfrm>
            <a:off x="1144413" y="500345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4">
            <a:extLst>
              <a:ext uri="{FF2B5EF4-FFF2-40B4-BE49-F238E27FC236}">
                <a16:creationId xmlns="" xmlns:a16="http://schemas.microsoft.com/office/drawing/2014/main" id="{FB733825-DA46-4019-BCFE-368B1F8D8109}"/>
              </a:ext>
            </a:extLst>
          </p:cNvPr>
          <p:cNvSpPr/>
          <p:nvPr/>
        </p:nvSpPr>
        <p:spPr>
          <a:xfrm>
            <a:off x="1146954" y="4208804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14">
            <a:extLst>
              <a:ext uri="{FF2B5EF4-FFF2-40B4-BE49-F238E27FC236}">
                <a16:creationId xmlns="" xmlns:a16="http://schemas.microsoft.com/office/drawing/2014/main" id="{5E5950AD-5BD2-473A-9FCD-1579F2EB21FD}"/>
              </a:ext>
            </a:extLst>
          </p:cNvPr>
          <p:cNvSpPr/>
          <p:nvPr/>
        </p:nvSpPr>
        <p:spPr>
          <a:xfrm>
            <a:off x="1104694" y="6738242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14">
            <a:extLst>
              <a:ext uri="{FF2B5EF4-FFF2-40B4-BE49-F238E27FC236}">
                <a16:creationId xmlns="" xmlns:a16="http://schemas.microsoft.com/office/drawing/2014/main" id="{E2E96CB0-C4E1-4C75-B0B9-C8AAB86EA9C3}"/>
              </a:ext>
            </a:extLst>
          </p:cNvPr>
          <p:cNvSpPr/>
          <p:nvPr/>
        </p:nvSpPr>
        <p:spPr>
          <a:xfrm>
            <a:off x="1104694" y="8039100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>
            <a:extLst>
              <a:ext uri="{FF2B5EF4-FFF2-40B4-BE49-F238E27FC236}">
                <a16:creationId xmlns="" xmlns:a16="http://schemas.microsoft.com/office/drawing/2014/main" id="{D32B8C8F-22A1-4106-8191-4F4279D102CD}"/>
              </a:ext>
            </a:extLst>
          </p:cNvPr>
          <p:cNvSpPr/>
          <p:nvPr/>
        </p:nvSpPr>
        <p:spPr>
          <a:xfrm>
            <a:off x="12187616" y="4756515"/>
            <a:ext cx="5767874" cy="5337211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2"/>
          <p:cNvSpPr txBox="1"/>
          <p:nvPr/>
        </p:nvSpPr>
        <p:spPr>
          <a:xfrm>
            <a:off x="2300038" y="741797"/>
            <a:ext cx="15314076" cy="483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ПУБЛІЧНІ ІНВЕСТИЦІЙНІ ПРОЄКТИ НА 2026 РІК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r="-45" b="-43754"/>
              </a:stretch>
            </a:blipFill>
          </p:spPr>
        </p:sp>
      </p:grpSp>
      <p:grpSp>
        <p:nvGrpSpPr>
          <p:cNvPr id="15" name="Group 2">
            <a:extLst>
              <a:ext uri="{FF2B5EF4-FFF2-40B4-BE49-F238E27FC236}">
                <a16:creationId xmlns="" xmlns:a16="http://schemas.microsoft.com/office/drawing/2014/main" id="{AA29B807-0C0A-4867-85DB-7DEB5A088A8A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16" name="Freeform 3">
              <a:extLst>
                <a:ext uri="{FF2B5EF4-FFF2-40B4-BE49-F238E27FC236}">
                  <a16:creationId xmlns="" xmlns:a16="http://schemas.microsoft.com/office/drawing/2014/main" id="{AD96C276-4B03-4D3F-9207-A547887A3CCF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  <p:sp>
        <p:nvSpPr>
          <p:cNvPr id="26" name="TextBox 7">
            <a:extLst>
              <a:ext uri="{FF2B5EF4-FFF2-40B4-BE49-F238E27FC236}">
                <a16:creationId xmlns="" xmlns:a16="http://schemas.microsoft.com/office/drawing/2014/main" id="{C7BDBCCB-2862-42C1-B3C3-228E545BDFE7}"/>
              </a:ext>
            </a:extLst>
          </p:cNvPr>
          <p:cNvSpPr txBox="1"/>
          <p:nvPr/>
        </p:nvSpPr>
        <p:spPr>
          <a:xfrm>
            <a:off x="1036243" y="2348043"/>
            <a:ext cx="16688966" cy="397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Муніципальна</a:t>
            </a:r>
            <a:r>
              <a:rPr lang="en-US" sz="2800" b="1" dirty="0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інфраструктура</a:t>
            </a:r>
            <a:r>
              <a:rPr lang="en-US" sz="2800" b="1" dirty="0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та</a:t>
            </a:r>
            <a:r>
              <a:rPr lang="en-US" sz="2800" b="1" dirty="0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послуги</a:t>
            </a:r>
            <a:r>
              <a:rPr lang="en-US" sz="2800" b="1" dirty="0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– 13 300, 0 </a:t>
            </a:r>
            <a:r>
              <a:rPr lang="en-US" sz="2800" b="1" dirty="0" err="1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тис</a:t>
            </a:r>
            <a:r>
              <a:rPr lang="en-US" sz="2800" b="1" dirty="0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2800" b="1" dirty="0" err="1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грн</a:t>
            </a:r>
            <a:r>
              <a:rPr lang="en-US" sz="2800" b="1" dirty="0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:</a:t>
            </a:r>
          </a:p>
        </p:txBody>
      </p:sp>
      <p:sp>
        <p:nvSpPr>
          <p:cNvPr id="30" name="TextBox 11">
            <a:extLst>
              <a:ext uri="{FF2B5EF4-FFF2-40B4-BE49-F238E27FC236}">
                <a16:creationId xmlns="" xmlns:a16="http://schemas.microsoft.com/office/drawing/2014/main" id="{D3C2BB7E-5F64-4499-BA3E-24879DF87024}"/>
              </a:ext>
            </a:extLst>
          </p:cNvPr>
          <p:cNvSpPr txBox="1"/>
          <p:nvPr/>
        </p:nvSpPr>
        <p:spPr>
          <a:xfrm>
            <a:off x="1680902" y="3002844"/>
            <a:ext cx="16302297" cy="27828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1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Реконструкція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вуличного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освітлення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в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населених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пунктах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– 1 </a:t>
            </a:r>
            <a:r>
              <a:rPr lang="uk-UA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8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00, 0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тис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.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грн</a:t>
            </a: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119"/>
              </a:lnSpc>
              <a:spcBef>
                <a:spcPct val="0"/>
              </a:spcBef>
            </a:pP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11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Будівництво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огорожі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на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кладовищі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в с.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Зарванці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– 1 500, 0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тис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.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грн</a:t>
            </a: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119"/>
              </a:lnSpc>
              <a:spcBef>
                <a:spcPct val="0"/>
              </a:spcBef>
            </a:pP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11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Реконструкція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будівлі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з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облаштуванням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ветеранського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ХАБу</a:t>
            </a:r>
            <a:endParaRPr lang="uk-UA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119"/>
              </a:lnSpc>
              <a:spcBef>
                <a:spcPct val="0"/>
              </a:spcBef>
            </a:pP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– 10 000, 0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тис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.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грн</a:t>
            </a: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  <a:p>
            <a:pPr algn="l">
              <a:lnSpc>
                <a:spcPts val="3119"/>
              </a:lnSpc>
              <a:spcBef>
                <a:spcPct val="0"/>
              </a:spcBef>
            </a:pP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</p:txBody>
      </p:sp>
      <p:sp>
        <p:nvSpPr>
          <p:cNvPr id="31" name="TextBox 12">
            <a:extLst>
              <a:ext uri="{FF2B5EF4-FFF2-40B4-BE49-F238E27FC236}">
                <a16:creationId xmlns="" xmlns:a16="http://schemas.microsoft.com/office/drawing/2014/main" id="{3B307BF8-2733-47C8-B308-7F25A767D292}"/>
              </a:ext>
            </a:extLst>
          </p:cNvPr>
          <p:cNvSpPr txBox="1"/>
          <p:nvPr/>
        </p:nvSpPr>
        <p:spPr>
          <a:xfrm>
            <a:off x="1120285" y="5733333"/>
            <a:ext cx="16493829" cy="397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800" b="1" dirty="0" err="1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Громадська</a:t>
            </a:r>
            <a:r>
              <a:rPr lang="en-US" sz="2800" b="1" dirty="0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</a:t>
            </a:r>
            <a:r>
              <a:rPr lang="en-US" sz="2800" b="1" dirty="0" err="1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безпека</a:t>
            </a:r>
            <a:r>
              <a:rPr lang="en-US" sz="2800" b="1" dirty="0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 – 1 500, 0 </a:t>
            </a:r>
            <a:r>
              <a:rPr lang="en-US" sz="2800" b="1" dirty="0" err="1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тис</a:t>
            </a:r>
            <a:r>
              <a:rPr lang="en-US" sz="2800" b="1" dirty="0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. </a:t>
            </a:r>
            <a:r>
              <a:rPr lang="en-US" sz="2800" b="1" dirty="0" err="1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грн</a:t>
            </a:r>
            <a:r>
              <a:rPr lang="en-US" sz="2800" b="1" dirty="0">
                <a:solidFill>
                  <a:srgbClr val="35343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:</a:t>
            </a:r>
          </a:p>
        </p:txBody>
      </p:sp>
      <p:sp>
        <p:nvSpPr>
          <p:cNvPr id="33" name="TextBox 14">
            <a:extLst>
              <a:ext uri="{FF2B5EF4-FFF2-40B4-BE49-F238E27FC236}">
                <a16:creationId xmlns="" xmlns:a16="http://schemas.microsoft.com/office/drawing/2014/main" id="{2B868A45-1B67-4E9D-8A92-5F0F6EAE4701}"/>
              </a:ext>
            </a:extLst>
          </p:cNvPr>
          <p:cNvSpPr txBox="1"/>
          <p:nvPr/>
        </p:nvSpPr>
        <p:spPr>
          <a:xfrm>
            <a:off x="1698069" y="6291534"/>
            <a:ext cx="10646331" cy="7950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119"/>
              </a:lnSpc>
              <a:spcBef>
                <a:spcPct val="0"/>
              </a:spcBef>
            </a:pP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Реконструкція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системи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відеоспостереження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«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Безпечна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громада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» - 1 500, 0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тис</a:t>
            </a:r>
            <a:r>
              <a:rPr lang="en-US" sz="2800" dirty="0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. </a:t>
            </a:r>
            <a:r>
              <a:rPr lang="en-US" sz="2800" dirty="0" err="1">
                <a:solidFill>
                  <a:srgbClr val="35343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грн</a:t>
            </a:r>
            <a:endParaRPr lang="en-US" sz="2800" dirty="0">
              <a:solidFill>
                <a:srgbClr val="35343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</p:txBody>
      </p:sp>
      <p:sp>
        <p:nvSpPr>
          <p:cNvPr id="18" name="Freeform 14">
            <a:extLst>
              <a:ext uri="{FF2B5EF4-FFF2-40B4-BE49-F238E27FC236}">
                <a16:creationId xmlns="" xmlns:a16="http://schemas.microsoft.com/office/drawing/2014/main" id="{1887F16F-6E0A-41AF-9FE4-E25540E8BA12}"/>
              </a:ext>
            </a:extLst>
          </p:cNvPr>
          <p:cNvSpPr/>
          <p:nvPr/>
        </p:nvSpPr>
        <p:spPr>
          <a:xfrm>
            <a:off x="1150019" y="3054490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4">
            <a:extLst>
              <a:ext uri="{FF2B5EF4-FFF2-40B4-BE49-F238E27FC236}">
                <a16:creationId xmlns="" xmlns:a16="http://schemas.microsoft.com/office/drawing/2014/main" id="{60D377D1-513C-4FEF-80C8-4020E872F921}"/>
              </a:ext>
            </a:extLst>
          </p:cNvPr>
          <p:cNvSpPr/>
          <p:nvPr/>
        </p:nvSpPr>
        <p:spPr>
          <a:xfrm>
            <a:off x="1150019" y="6326466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14">
            <a:extLst>
              <a:ext uri="{FF2B5EF4-FFF2-40B4-BE49-F238E27FC236}">
                <a16:creationId xmlns="" xmlns:a16="http://schemas.microsoft.com/office/drawing/2014/main" id="{0F9C2A23-D33A-448F-9E3F-ADB03BDEAE81}"/>
              </a:ext>
            </a:extLst>
          </p:cNvPr>
          <p:cNvSpPr/>
          <p:nvPr/>
        </p:nvSpPr>
        <p:spPr>
          <a:xfrm>
            <a:off x="1137707" y="4589828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14">
            <a:extLst>
              <a:ext uri="{FF2B5EF4-FFF2-40B4-BE49-F238E27FC236}">
                <a16:creationId xmlns="" xmlns:a16="http://schemas.microsoft.com/office/drawing/2014/main" id="{57DF84AC-077C-4C80-ABFD-59FF4BF44799}"/>
              </a:ext>
            </a:extLst>
          </p:cNvPr>
          <p:cNvSpPr/>
          <p:nvPr/>
        </p:nvSpPr>
        <p:spPr>
          <a:xfrm>
            <a:off x="1141311" y="3830007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5400000">
            <a:off x="-7196" y="7197"/>
            <a:ext cx="8997039" cy="8982644"/>
            <a:chOff x="0" y="0"/>
            <a:chExt cx="6350000" cy="6339840"/>
          </a:xfrm>
          <a:solidFill>
            <a:srgbClr val="04B4F5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grpFill/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3633280" y="5782326"/>
            <a:ext cx="2324542" cy="2320823"/>
            <a:chOff x="0" y="0"/>
            <a:chExt cx="6350000" cy="633984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14C021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6933353" y="3054777"/>
            <a:ext cx="11354646" cy="454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uk-UA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Власні доходи загального фонду 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– </a:t>
            </a:r>
            <a:r>
              <a:rPr lang="uk-UA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252 354,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uk-UA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4 тис.</a:t>
            </a:r>
            <a:r>
              <a: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грн</a:t>
            </a:r>
            <a:endParaRPr lang="en-US" sz="2800" dirty="0">
              <a:solidFill>
                <a:srgbClr val="00000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627283" y="3833084"/>
            <a:ext cx="9632017" cy="624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endParaRPr lang="en-US" sz="3299" dirty="0">
              <a:solidFill>
                <a:srgbClr val="00000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</p:txBody>
      </p:sp>
      <p:sp>
        <p:nvSpPr>
          <p:cNvPr id="17" name="TextBox 17"/>
          <p:cNvSpPr txBox="1"/>
          <p:nvPr/>
        </p:nvSpPr>
        <p:spPr>
          <a:xfrm flipV="1">
            <a:off x="7673526" y="5873071"/>
            <a:ext cx="9658322" cy="471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</a:pPr>
            <a:endParaRPr lang="en-US" sz="3299" dirty="0">
              <a:solidFill>
                <a:srgbClr val="000000"/>
              </a:solidFill>
              <a:latin typeface="e-Ukraine" panose="00000500000000000000" pitchFamily="50" charset="-52"/>
              <a:ea typeface="Open Sauce"/>
              <a:cs typeface="Open Sauce"/>
              <a:sym typeface="Open Sauce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286000" y="737354"/>
            <a:ext cx="14973300" cy="48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ОБСЯГ ФІНАНСОВОГО РЕСУРСУ БЮДЖЕТУ ГРОМАДИ НА 2026 РІК</a:t>
            </a:r>
          </a:p>
        </p:txBody>
      </p:sp>
      <p:grpSp>
        <p:nvGrpSpPr>
          <p:cNvPr id="22" name="Group 2">
            <a:extLst>
              <a:ext uri="{FF2B5EF4-FFF2-40B4-BE49-F238E27FC236}">
                <a16:creationId xmlns="" xmlns:a16="http://schemas.microsoft.com/office/drawing/2014/main" id="{B85F5B42-0F24-49CD-A740-DC64824D98F1}"/>
              </a:ext>
            </a:extLst>
          </p:cNvPr>
          <p:cNvGrpSpPr/>
          <p:nvPr/>
        </p:nvGrpSpPr>
        <p:grpSpPr>
          <a:xfrm>
            <a:off x="-1671" y="0"/>
            <a:ext cx="333375" cy="10287000"/>
            <a:chOff x="0" y="0"/>
            <a:chExt cx="365760" cy="13716000"/>
          </a:xfrm>
        </p:grpSpPr>
        <p:sp>
          <p:nvSpPr>
            <p:cNvPr id="23" name="Freeform 3">
              <a:extLst>
                <a:ext uri="{FF2B5EF4-FFF2-40B4-BE49-F238E27FC236}">
                  <a16:creationId xmlns="" xmlns:a16="http://schemas.microsoft.com/office/drawing/2014/main" id="{1B5FACC8-02D9-4D19-B574-D4C9A51C5562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  <p:sp>
        <p:nvSpPr>
          <p:cNvPr id="24" name="Freeform 20">
            <a:extLst>
              <a:ext uri="{FF2B5EF4-FFF2-40B4-BE49-F238E27FC236}">
                <a16:creationId xmlns="" xmlns:a16="http://schemas.microsoft.com/office/drawing/2014/main" id="{38CA7666-C67E-4DB1-BBBC-D4A23A54BBAB}"/>
              </a:ext>
            </a:extLst>
          </p:cNvPr>
          <p:cNvSpPr/>
          <p:nvPr/>
        </p:nvSpPr>
        <p:spPr>
          <a:xfrm>
            <a:off x="934816" y="2717012"/>
            <a:ext cx="4107319" cy="4114800"/>
          </a:xfrm>
          <a:custGeom>
            <a:avLst/>
            <a:gdLst/>
            <a:ahLst/>
            <a:cxnLst/>
            <a:rect l="l" t="t" r="r" b="b"/>
            <a:pathLst>
              <a:path w="4107319" h="4114800">
                <a:moveTo>
                  <a:pt x="0" y="0"/>
                </a:moveTo>
                <a:lnTo>
                  <a:pt x="4107319" y="0"/>
                </a:lnTo>
                <a:lnTo>
                  <a:pt x="410731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16577" y="3990859"/>
            <a:ext cx="975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e-Ukraine" panose="00000500000000000000" pitchFamily="50" charset="-52"/>
              </a:rPr>
              <a:t>Доходи </a:t>
            </a:r>
            <a:r>
              <a:rPr lang="ru-RU" sz="2800" dirty="0" err="1">
                <a:latin typeface="e-Ukraine" panose="00000500000000000000" pitchFamily="50" charset="-52"/>
              </a:rPr>
              <a:t>спеціального</a:t>
            </a:r>
            <a:r>
              <a:rPr lang="ru-RU" sz="2800" dirty="0">
                <a:latin typeface="e-Ukraine" panose="00000500000000000000" pitchFamily="50" charset="-52"/>
              </a:rPr>
              <a:t> фонду – 2 394,</a:t>
            </a:r>
            <a:r>
              <a:rPr lang="en-US" sz="2800" dirty="0">
                <a:latin typeface="e-Ukraine" panose="00000500000000000000" pitchFamily="50" charset="-52"/>
              </a:rPr>
              <a:t> </a:t>
            </a:r>
            <a:r>
              <a:rPr lang="ru-RU" sz="2800" dirty="0">
                <a:latin typeface="e-Ukraine" panose="00000500000000000000" pitchFamily="50" charset="-52"/>
              </a:rPr>
              <a:t>3 тис.</a:t>
            </a:r>
            <a:r>
              <a:rPr lang="en-US" sz="2800" dirty="0">
                <a:latin typeface="e-Ukraine" panose="00000500000000000000" pitchFamily="50" charset="-52"/>
              </a:rPr>
              <a:t> </a:t>
            </a:r>
            <a:r>
              <a:rPr lang="ru-RU" sz="2800" dirty="0" err="1">
                <a:latin typeface="e-Ukraine" panose="00000500000000000000" pitchFamily="50" charset="-52"/>
              </a:rPr>
              <a:t>грн</a:t>
            </a:r>
            <a:endParaRPr lang="ru-RU" sz="2800" dirty="0">
              <a:latin typeface="e-Ukraine" panose="00000500000000000000" pitchFamily="50" charset="-52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16577" y="5024054"/>
            <a:ext cx="9679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e-Ukraine" panose="00000500000000000000" pitchFamily="50" charset="-52"/>
              </a:rPr>
              <a:t>Міжбюджетні</a:t>
            </a:r>
            <a:r>
              <a:rPr lang="ru-RU" sz="2800" dirty="0">
                <a:latin typeface="e-Ukraine" panose="00000500000000000000" pitchFamily="50" charset="-52"/>
              </a:rPr>
              <a:t> </a:t>
            </a:r>
            <a:r>
              <a:rPr lang="ru-RU" sz="2800" dirty="0" err="1">
                <a:latin typeface="e-Ukraine" panose="00000500000000000000" pitchFamily="50" charset="-52"/>
              </a:rPr>
              <a:t>трансферти</a:t>
            </a:r>
            <a:r>
              <a:rPr lang="ru-RU" sz="2800" dirty="0">
                <a:latin typeface="e-Ukraine" panose="00000500000000000000" pitchFamily="50" charset="-52"/>
              </a:rPr>
              <a:t> – 58 742,</a:t>
            </a:r>
            <a:r>
              <a:rPr lang="en-US" sz="2800" dirty="0">
                <a:latin typeface="e-Ukraine" panose="00000500000000000000" pitchFamily="50" charset="-52"/>
              </a:rPr>
              <a:t> </a:t>
            </a:r>
            <a:r>
              <a:rPr lang="ru-RU" sz="2800" dirty="0">
                <a:latin typeface="e-Ukraine" panose="00000500000000000000" pitchFamily="50" charset="-52"/>
              </a:rPr>
              <a:t>2</a:t>
            </a:r>
            <a:r>
              <a:rPr lang="en-US" sz="2800" dirty="0">
                <a:latin typeface="e-Ukraine" panose="00000500000000000000" pitchFamily="50" charset="-52"/>
              </a:rPr>
              <a:t> </a:t>
            </a:r>
            <a:r>
              <a:rPr lang="ru-RU" sz="2800" dirty="0">
                <a:latin typeface="e-Ukraine" panose="00000500000000000000" pitchFamily="50" charset="-52"/>
              </a:rPr>
              <a:t>тис.</a:t>
            </a:r>
            <a:r>
              <a:rPr lang="en-US" sz="2800" dirty="0">
                <a:latin typeface="e-Ukraine" panose="00000500000000000000" pitchFamily="50" charset="-52"/>
              </a:rPr>
              <a:t> </a:t>
            </a:r>
            <a:r>
              <a:rPr lang="ru-RU" sz="2800" dirty="0" err="1">
                <a:latin typeface="e-Ukraine" panose="00000500000000000000" pitchFamily="50" charset="-52"/>
              </a:rPr>
              <a:t>грн</a:t>
            </a:r>
            <a:endParaRPr lang="ru-RU" sz="2800" dirty="0">
              <a:latin typeface="e-Ukraine" panose="00000500000000000000" pitchFamily="50" charset="-52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819114" y="608288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e-Ukraine" panose="00000500000000000000" pitchFamily="50" charset="-52"/>
              </a:rPr>
              <a:t>Разом – 313 490,</a:t>
            </a:r>
            <a:r>
              <a:rPr lang="en-US" sz="2800" dirty="0">
                <a:latin typeface="e-Ukraine" panose="00000500000000000000" pitchFamily="50" charset="-52"/>
              </a:rPr>
              <a:t> </a:t>
            </a:r>
            <a:r>
              <a:rPr lang="ru-RU" sz="2800" dirty="0">
                <a:latin typeface="e-Ukraine" panose="00000500000000000000" pitchFamily="50" charset="-52"/>
              </a:rPr>
              <a:t>9 тис.</a:t>
            </a:r>
            <a:r>
              <a:rPr lang="en-US" sz="2800" dirty="0">
                <a:latin typeface="e-Ukraine" panose="00000500000000000000" pitchFamily="50" charset="-52"/>
              </a:rPr>
              <a:t> </a:t>
            </a:r>
            <a:r>
              <a:rPr lang="ru-RU" sz="2800" dirty="0" err="1">
                <a:latin typeface="e-Ukraine" panose="00000500000000000000" pitchFamily="50" charset="-52"/>
              </a:rPr>
              <a:t>грн</a:t>
            </a:r>
            <a:endParaRPr lang="ru-RU" sz="2800" dirty="0">
              <a:latin typeface="e-Ukraine" panose="00000500000000000000" pitchFamily="50" charset="-52"/>
            </a:endParaRPr>
          </a:p>
        </p:txBody>
      </p:sp>
      <p:sp>
        <p:nvSpPr>
          <p:cNvPr id="27" name="Freeform 10">
            <a:extLst>
              <a:ext uri="{FF2B5EF4-FFF2-40B4-BE49-F238E27FC236}">
                <a16:creationId xmlns="" xmlns:a16="http://schemas.microsoft.com/office/drawing/2014/main" id="{C2F7D6AD-144D-4EAD-9BAE-9107D0B8CDAD}"/>
              </a:ext>
            </a:extLst>
          </p:cNvPr>
          <p:cNvSpPr/>
          <p:nvPr/>
        </p:nvSpPr>
        <p:spPr>
          <a:xfrm>
            <a:off x="6483202" y="3147509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29" name="Group 5">
            <a:extLst>
              <a:ext uri="{FF2B5EF4-FFF2-40B4-BE49-F238E27FC236}">
                <a16:creationId xmlns="" xmlns:a16="http://schemas.microsoft.com/office/drawing/2014/main" id="{85549CAC-8C98-457C-9A07-94F96D3B751E}"/>
              </a:ext>
            </a:extLst>
          </p:cNvPr>
          <p:cNvGrpSpPr/>
          <p:nvPr/>
        </p:nvGrpSpPr>
        <p:grpSpPr>
          <a:xfrm>
            <a:off x="274320" y="0"/>
            <a:ext cx="2334474" cy="1749986"/>
            <a:chOff x="0" y="0"/>
            <a:chExt cx="6675128" cy="5003860"/>
          </a:xfrm>
        </p:grpSpPr>
        <p:sp>
          <p:nvSpPr>
            <p:cNvPr id="30" name="Freeform 6">
              <a:extLst>
                <a:ext uri="{FF2B5EF4-FFF2-40B4-BE49-F238E27FC236}">
                  <a16:creationId xmlns="" xmlns:a16="http://schemas.microsoft.com/office/drawing/2014/main" id="{B672107D-6737-44C1-9670-D4601D73F05C}"/>
                </a:ext>
              </a:extLst>
            </p:cNvPr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45" b="-43754"/>
              </a:stretch>
            </a:blipFill>
          </p:spPr>
        </p:sp>
      </p:grpSp>
      <p:sp>
        <p:nvSpPr>
          <p:cNvPr id="31" name="Freeform 10">
            <a:extLst>
              <a:ext uri="{FF2B5EF4-FFF2-40B4-BE49-F238E27FC236}">
                <a16:creationId xmlns="" xmlns:a16="http://schemas.microsoft.com/office/drawing/2014/main" id="{9C0E2616-0ACA-4A60-AB61-475C0F23FE58}"/>
              </a:ext>
            </a:extLst>
          </p:cNvPr>
          <p:cNvSpPr/>
          <p:nvPr/>
        </p:nvSpPr>
        <p:spPr>
          <a:xfrm>
            <a:off x="6477001" y="4143259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10">
            <a:extLst>
              <a:ext uri="{FF2B5EF4-FFF2-40B4-BE49-F238E27FC236}">
                <a16:creationId xmlns="" xmlns:a16="http://schemas.microsoft.com/office/drawing/2014/main" id="{EE213E5C-7278-490C-932E-CBD941EB6D35}"/>
              </a:ext>
            </a:extLst>
          </p:cNvPr>
          <p:cNvSpPr/>
          <p:nvPr/>
        </p:nvSpPr>
        <p:spPr>
          <a:xfrm>
            <a:off x="6477000" y="5146564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10">
            <a:extLst>
              <a:ext uri="{FF2B5EF4-FFF2-40B4-BE49-F238E27FC236}">
                <a16:creationId xmlns="" xmlns:a16="http://schemas.microsoft.com/office/drawing/2014/main" id="{BEC3F7B6-75A2-4186-94A5-D7D48F48E962}"/>
              </a:ext>
            </a:extLst>
          </p:cNvPr>
          <p:cNvSpPr/>
          <p:nvPr/>
        </p:nvSpPr>
        <p:spPr>
          <a:xfrm>
            <a:off x="6477000" y="6177803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0" y="0"/>
                </a:moveTo>
                <a:lnTo>
                  <a:pt x="444500" y="0"/>
                </a:lnTo>
                <a:lnTo>
                  <a:pt x="444500" y="444500"/>
                </a:lnTo>
                <a:lnTo>
                  <a:pt x="0" y="4445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8" y="466725"/>
            <a:ext cx="12939962" cy="10352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ПОКАЗНИКИ ЗБАЛАНСОВАНОСТІ БЮДЖЕТУ</a:t>
            </a:r>
          </a:p>
          <a:p>
            <a:pPr algn="just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ЯКУШИНЕЦЬКОЇ ТЕРИТОРІАЛЬНОЇ ГРОМАДИ НА 2026 РІК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74320" y="0"/>
            <a:ext cx="2334474" cy="1749986"/>
            <a:chOff x="0" y="0"/>
            <a:chExt cx="6675128" cy="500386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1028700" y="3271344"/>
            <a:ext cx="9905665" cy="899298"/>
            <a:chOff x="0" y="0"/>
            <a:chExt cx="2608899" cy="2368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608899" cy="236852"/>
            </a:xfrm>
            <a:custGeom>
              <a:avLst/>
              <a:gdLst/>
              <a:ahLst/>
              <a:cxnLst/>
              <a:rect l="l" t="t" r="r" b="b"/>
              <a:pathLst>
                <a:path w="2608899" h="236852">
                  <a:moveTo>
                    <a:pt x="0" y="0"/>
                  </a:moveTo>
                  <a:lnTo>
                    <a:pt x="2608899" y="0"/>
                  </a:lnTo>
                  <a:lnTo>
                    <a:pt x="2608899" y="236852"/>
                  </a:lnTo>
                  <a:lnTo>
                    <a:pt x="0" y="236852"/>
                  </a:lnTo>
                  <a:close/>
                </a:path>
              </a:pathLst>
            </a:custGeom>
            <a:solidFill>
              <a:srgbClr val="F9D363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2608899" cy="246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028700" y="5375035"/>
            <a:ext cx="9905665" cy="899298"/>
            <a:chOff x="0" y="0"/>
            <a:chExt cx="2608899" cy="23685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08899" cy="236852"/>
            </a:xfrm>
            <a:custGeom>
              <a:avLst/>
              <a:gdLst/>
              <a:ahLst/>
              <a:cxnLst/>
              <a:rect l="l" t="t" r="r" b="b"/>
              <a:pathLst>
                <a:path w="2608899" h="236852">
                  <a:moveTo>
                    <a:pt x="0" y="0"/>
                  </a:moveTo>
                  <a:lnTo>
                    <a:pt x="2608899" y="0"/>
                  </a:lnTo>
                  <a:lnTo>
                    <a:pt x="2608899" y="236852"/>
                  </a:lnTo>
                  <a:lnTo>
                    <a:pt x="0" y="236852"/>
                  </a:lnTo>
                  <a:close/>
                </a:path>
              </a:pathLst>
            </a:custGeom>
            <a:solidFill>
              <a:srgbClr val="F9D363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9525"/>
              <a:ext cx="2608899" cy="2463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1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436432" y="2868317"/>
            <a:ext cx="1534816" cy="1705351"/>
          </a:xfrm>
          <a:custGeom>
            <a:avLst/>
            <a:gdLst/>
            <a:ahLst/>
            <a:cxnLst/>
            <a:rect l="l" t="t" r="r" b="b"/>
            <a:pathLst>
              <a:path w="1534816" h="1705351">
                <a:moveTo>
                  <a:pt x="0" y="0"/>
                </a:moveTo>
                <a:lnTo>
                  <a:pt x="1534816" y="0"/>
                </a:lnTo>
                <a:lnTo>
                  <a:pt x="1534816" y="1705352"/>
                </a:lnTo>
                <a:lnTo>
                  <a:pt x="0" y="1705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0436432" y="4972008"/>
            <a:ext cx="1534816" cy="1705351"/>
          </a:xfrm>
          <a:custGeom>
            <a:avLst/>
            <a:gdLst/>
            <a:ahLst/>
            <a:cxnLst/>
            <a:rect l="l" t="t" r="r" b="b"/>
            <a:pathLst>
              <a:path w="1534816" h="1705351">
                <a:moveTo>
                  <a:pt x="0" y="0"/>
                </a:moveTo>
                <a:lnTo>
                  <a:pt x="1534816" y="0"/>
                </a:lnTo>
                <a:lnTo>
                  <a:pt x="1534816" y="1705352"/>
                </a:lnTo>
                <a:lnTo>
                  <a:pt x="0" y="170535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5400000">
            <a:off x="8001000" y="0"/>
            <a:ext cx="10287000" cy="10287000"/>
          </a:xfrm>
          <a:custGeom>
            <a:avLst/>
            <a:gdLst/>
            <a:ahLst/>
            <a:cxnLst/>
            <a:rect l="l" t="t" r="r" b="b"/>
            <a:pathLst>
              <a:path w="10287000" h="10287000">
                <a:moveTo>
                  <a:pt x="0" y="0"/>
                </a:moveTo>
                <a:lnTo>
                  <a:pt x="10287000" y="0"/>
                </a:lnTo>
                <a:lnTo>
                  <a:pt x="10287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>
            <a:off x="2391068" y="3487274"/>
            <a:ext cx="718092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3299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ДОХОДИ 313 </a:t>
            </a:r>
            <a:r>
              <a:rPr lang="uk-UA" sz="3299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49</a:t>
            </a:r>
            <a:r>
              <a:rPr lang="en-US" sz="3299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0, 9 ТИС. ГРН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391068" y="5590965"/>
            <a:ext cx="7180927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959"/>
              </a:lnSpc>
              <a:spcBef>
                <a:spcPct val="0"/>
              </a:spcBef>
            </a:pPr>
            <a:r>
              <a:rPr lang="en-US" sz="3299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ВИТРАТИ 313 </a:t>
            </a:r>
            <a:r>
              <a:rPr lang="uk-UA" sz="3299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49</a:t>
            </a:r>
            <a:r>
              <a:rPr lang="en-US" sz="3299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0, 9 ТИС. ГРН</a:t>
            </a:r>
          </a:p>
        </p:txBody>
      </p:sp>
      <p:grpSp>
        <p:nvGrpSpPr>
          <p:cNvPr id="19" name="Group 2">
            <a:extLst>
              <a:ext uri="{FF2B5EF4-FFF2-40B4-BE49-F238E27FC236}">
                <a16:creationId xmlns="" xmlns:a16="http://schemas.microsoft.com/office/drawing/2014/main" id="{1BE5F722-5621-44DC-B19D-09AB1D669927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20" name="Freeform 3">
              <a:extLst>
                <a:ext uri="{FF2B5EF4-FFF2-40B4-BE49-F238E27FC236}">
                  <a16:creationId xmlns="" xmlns:a16="http://schemas.microsoft.com/office/drawing/2014/main" id="{0B5AFCF4-9A4D-4656-B425-F92187511CE7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  <p:sp>
        <p:nvSpPr>
          <p:cNvPr id="21" name="Freeform 16">
            <a:extLst>
              <a:ext uri="{FF2B5EF4-FFF2-40B4-BE49-F238E27FC236}">
                <a16:creationId xmlns="" xmlns:a16="http://schemas.microsoft.com/office/drawing/2014/main" id="{2360FA80-7630-4CB1-9329-9E34DB8CC797}"/>
              </a:ext>
            </a:extLst>
          </p:cNvPr>
          <p:cNvSpPr/>
          <p:nvPr/>
        </p:nvSpPr>
        <p:spPr>
          <a:xfrm>
            <a:off x="13144500" y="5375035"/>
            <a:ext cx="3800579" cy="4114800"/>
          </a:xfrm>
          <a:custGeom>
            <a:avLst/>
            <a:gdLst/>
            <a:ahLst/>
            <a:cxnLst/>
            <a:rect l="l" t="t" r="r" b="b"/>
            <a:pathLst>
              <a:path w="3800579" h="4114800">
                <a:moveTo>
                  <a:pt x="0" y="0"/>
                </a:moveTo>
                <a:lnTo>
                  <a:pt x="3800579" y="0"/>
                </a:lnTo>
                <a:lnTo>
                  <a:pt x="380057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1739" y="-774818"/>
            <a:ext cx="19491479" cy="11118177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689207" y="8884369"/>
            <a:ext cx="2227957" cy="402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2023 (ФАКТ)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919538" y="8884369"/>
            <a:ext cx="2283876" cy="402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2024 (ФАКТ)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682104" y="8884369"/>
            <a:ext cx="2943490" cy="402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uk-UA" sz="25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2025</a:t>
            </a:r>
            <a:r>
              <a:rPr lang="en-US" sz="25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 (ОЧІКУВАНЕ)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104284" y="8884369"/>
            <a:ext cx="2479006" cy="402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</a:t>
            </a:r>
            <a:r>
              <a:rPr lang="uk-UA" sz="25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6</a:t>
            </a:r>
            <a:r>
              <a:rPr lang="en-US" sz="2599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 (ПРОЕКТ)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5" b="-43754"/>
              </a:stretch>
            </a:blipFill>
          </p:spPr>
        </p:sp>
      </p:grpSp>
      <p:sp>
        <p:nvSpPr>
          <p:cNvPr id="11" name="TextBox 11"/>
          <p:cNvSpPr txBox="1"/>
          <p:nvPr/>
        </p:nvSpPr>
        <p:spPr>
          <a:xfrm>
            <a:off x="2300038" y="466725"/>
            <a:ext cx="15428376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ДИНАМІКА НАДХОДЖЕННЯ ДОХОДІВ ЗАГАЛЬНОГО ФОНДУ</a:t>
            </a:r>
          </a:p>
          <a:p>
            <a:pPr algn="just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ДО БЮДЖЕТУ ЯКУШИНЕЦЬКОЇ ТЕРИТОРІАЛЬНОЇ ГРОМАДИ</a:t>
            </a:r>
          </a:p>
          <a:p>
            <a:pPr algn="just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(БЕЗ УРАХУВАННЯ МІЖБЮДЖЕТНИХ ТРАНСФЕРТІВ), ТИС.</a:t>
            </a:r>
            <a:r>
              <a:rPr lang="uk-UA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 </a:t>
            </a: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ГРН</a:t>
            </a:r>
          </a:p>
          <a:p>
            <a:pPr algn="just">
              <a:lnSpc>
                <a:spcPts val="4320"/>
              </a:lnSpc>
            </a:pPr>
            <a:endParaRPr lang="en-US" sz="3600" b="1" dirty="0">
              <a:solidFill>
                <a:srgbClr val="353430"/>
              </a:solidFill>
              <a:latin typeface="Tex Gyre Adventor Bold"/>
              <a:ea typeface="Tex Gyre Adventor Bold"/>
              <a:cs typeface="Tex Gyre Adventor Bold"/>
              <a:sym typeface="Tex Gyre Adventor Bold"/>
            </a:endParaRPr>
          </a:p>
        </p:txBody>
      </p:sp>
      <p:grpSp>
        <p:nvGrpSpPr>
          <p:cNvPr id="12" name="Group 12"/>
          <p:cNvGrpSpPr/>
          <p:nvPr/>
        </p:nvGrpSpPr>
        <p:grpSpPr>
          <a:xfrm>
            <a:off x="274320" y="0"/>
            <a:ext cx="2334474" cy="1749986"/>
            <a:chOff x="0" y="0"/>
            <a:chExt cx="6675128" cy="500386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45" b="-43754"/>
              </a:stretch>
            </a:blipFill>
          </p:spPr>
        </p:sp>
      </p:grpSp>
      <p:grpSp>
        <p:nvGrpSpPr>
          <p:cNvPr id="14" name="Group 2">
            <a:extLst>
              <a:ext uri="{FF2B5EF4-FFF2-40B4-BE49-F238E27FC236}">
                <a16:creationId xmlns="" xmlns:a16="http://schemas.microsoft.com/office/drawing/2014/main" id="{DCF64EA4-88DA-48F6-A52C-1D915EBBDC21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15" name="Freeform 3">
              <a:extLst>
                <a:ext uri="{FF2B5EF4-FFF2-40B4-BE49-F238E27FC236}">
                  <a16:creationId xmlns="" xmlns:a16="http://schemas.microsoft.com/office/drawing/2014/main" id="{53AC45B7-460E-4BDD-B721-DB0172EB456D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8" y="466725"/>
            <a:ext cx="15714126" cy="10500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СТРУКТУРА ДОХОДІВ ЗАГАЛЬНОГО ФОНДУ БЮДЖЕТУ ГРОМАДИ НА 2026 РІК (БЕЗ УРАХУВАННЯ МІЖБЮДЖЕТНИХ ТРАНСФЕРТІВ), ТИС.</a:t>
            </a:r>
            <a:r>
              <a:rPr lang="uk-UA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 </a:t>
            </a: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ГРН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366" y="1730079"/>
            <a:ext cx="9262547" cy="8301105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9277412" y="2418985"/>
            <a:ext cx="8258186" cy="923010"/>
            <a:chOff x="0" y="-9525"/>
            <a:chExt cx="11010915" cy="1230680"/>
          </a:xfrm>
        </p:grpSpPr>
        <p:sp>
          <p:nvSpPr>
            <p:cNvPr id="9" name="Freeform 9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0" name="TextBox 10"/>
            <p:cNvSpPr txBox="1"/>
            <p:nvPr/>
          </p:nvSpPr>
          <p:spPr>
            <a:xfrm>
              <a:off x="633569" y="-9525"/>
              <a:ext cx="10377346" cy="1230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податок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на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доходи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фізичних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осіб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</a:p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– 118195, 0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277412" y="3676248"/>
            <a:ext cx="8258186" cy="459582"/>
            <a:chOff x="0" y="-9525"/>
            <a:chExt cx="11010915" cy="612775"/>
          </a:xfrm>
        </p:grpSpPr>
        <p:sp>
          <p:nvSpPr>
            <p:cNvPr id="12" name="Freeform 12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=""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633569" y="-9525"/>
              <a:ext cx="10377346" cy="580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акцизні податки – 46850, 0 тис. грн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77412" y="4447736"/>
            <a:ext cx="8258186" cy="459582"/>
            <a:chOff x="0" y="-9525"/>
            <a:chExt cx="11010915" cy="612775"/>
          </a:xfrm>
        </p:grpSpPr>
        <p:sp>
          <p:nvSpPr>
            <p:cNvPr id="15" name="Freeform 15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633569" y="-9525"/>
              <a:ext cx="10377346" cy="580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єдиний податок – 43400, 0 тис. грн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77412" y="5219224"/>
            <a:ext cx="8258186" cy="435697"/>
            <a:chOff x="0" y="-9525"/>
            <a:chExt cx="11010915" cy="580929"/>
          </a:xfrm>
        </p:grpSpPr>
        <p:sp>
          <p:nvSpPr>
            <p:cNvPr id="18" name="Freeform 18"/>
            <p:cNvSpPr/>
            <p:nvPr/>
          </p:nvSpPr>
          <p:spPr>
            <a:xfrm>
              <a:off x="0" y="92709"/>
              <a:ext cx="444500" cy="444501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633569" y="-9525"/>
              <a:ext cx="10377346" cy="580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податок на майно – 35167, 0 тис. грн</a:t>
              </a: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77412" y="6762199"/>
            <a:ext cx="8254797" cy="923010"/>
            <a:chOff x="0" y="-9525"/>
            <a:chExt cx="11006395" cy="1230679"/>
          </a:xfrm>
        </p:grpSpPr>
        <p:sp>
          <p:nvSpPr>
            <p:cNvPr id="21" name="Freeform 21"/>
            <p:cNvSpPr/>
            <p:nvPr/>
          </p:nvSpPr>
          <p:spPr>
            <a:xfrm>
              <a:off x="0" y="6741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629051" y="-9525"/>
              <a:ext cx="10377344" cy="1230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плата за надання адміністративних послуг – 2700, 5 тис. грн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9277412" y="8019425"/>
            <a:ext cx="8258186" cy="435697"/>
            <a:chOff x="0" y="-9525"/>
            <a:chExt cx="11010915" cy="580929"/>
          </a:xfrm>
        </p:grpSpPr>
        <p:sp>
          <p:nvSpPr>
            <p:cNvPr id="24" name="Freeform 24"/>
            <p:cNvSpPr/>
            <p:nvPr/>
          </p:nvSpPr>
          <p:spPr>
            <a:xfrm>
              <a:off x="0" y="118308"/>
              <a:ext cx="444500" cy="444501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TextBox 25"/>
            <p:cNvSpPr txBox="1"/>
            <p:nvPr/>
          </p:nvSpPr>
          <p:spPr>
            <a:xfrm>
              <a:off x="633569" y="-9525"/>
              <a:ext cx="10377346" cy="580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uk-UA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р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ентна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плата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410, 0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9277412" y="8790913"/>
            <a:ext cx="8258186" cy="435697"/>
            <a:chOff x="0" y="-9525"/>
            <a:chExt cx="11010915" cy="580929"/>
          </a:xfrm>
        </p:grpSpPr>
        <p:sp>
          <p:nvSpPr>
            <p:cNvPr id="27" name="Freeform 27"/>
            <p:cNvSpPr/>
            <p:nvPr/>
          </p:nvSpPr>
          <p:spPr>
            <a:xfrm>
              <a:off x="0" y="105657"/>
              <a:ext cx="444500" cy="444501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=""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8" name="TextBox 28"/>
            <p:cNvSpPr txBox="1"/>
            <p:nvPr/>
          </p:nvSpPr>
          <p:spPr>
            <a:xfrm>
              <a:off x="633569" y="-9525"/>
              <a:ext cx="10377346" cy="580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туристичний збір – 270, 0 тис. грн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277412" y="5990712"/>
            <a:ext cx="8258186" cy="435697"/>
            <a:chOff x="0" y="-9525"/>
            <a:chExt cx="11010915" cy="580929"/>
          </a:xfrm>
        </p:grpSpPr>
        <p:sp>
          <p:nvSpPr>
            <p:cNvPr id="30" name="Freeform 30"/>
            <p:cNvSpPr/>
            <p:nvPr/>
          </p:nvSpPr>
          <p:spPr>
            <a:xfrm>
              <a:off x="0" y="80059"/>
              <a:ext cx="444500" cy="444501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>
                <a:extLst>
                  <a:ext uri="{96DAC541-7B7A-43D3-8B79-37D633B846F1}">
                    <asvg:svgBlip xmlns="" xmlns:asvg="http://schemas.microsoft.com/office/drawing/2016/SVG/main" r:embed="rId1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1" name="TextBox 31"/>
            <p:cNvSpPr txBox="1"/>
            <p:nvPr/>
          </p:nvSpPr>
          <p:spPr>
            <a:xfrm>
              <a:off x="633569" y="-9525"/>
              <a:ext cx="10377346" cy="580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інші надходження – 5361, 9 тис. грн</a:t>
              </a:r>
            </a:p>
          </p:txBody>
        </p:sp>
      </p:grpSp>
      <p:grpSp>
        <p:nvGrpSpPr>
          <p:cNvPr id="32" name="Group 2">
            <a:extLst>
              <a:ext uri="{FF2B5EF4-FFF2-40B4-BE49-F238E27FC236}">
                <a16:creationId xmlns="" xmlns:a16="http://schemas.microsoft.com/office/drawing/2014/main" id="{41F2CAF2-6C41-44CF-9F7E-532F267F1CC6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33" name="Freeform 3">
              <a:extLst>
                <a:ext uri="{FF2B5EF4-FFF2-40B4-BE49-F238E27FC236}">
                  <a16:creationId xmlns="" xmlns:a16="http://schemas.microsoft.com/office/drawing/2014/main" id="{7C50E5FF-9EC1-4DB8-A44A-A6A0A1174616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8" y="741797"/>
            <a:ext cx="15714126" cy="483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ПОДАТОК НА ДОХОДИ ФІЗИЧНИХ ОСІБ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186060" y="8982113"/>
            <a:ext cx="2227957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2024 (ЗВІТ)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572937" y="8982113"/>
            <a:ext cx="3026826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2025 (ОЧІКУВАНЕ)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337311" y="8982113"/>
            <a:ext cx="2943490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2026 (ПРОЕКТ)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280801" y="3476414"/>
            <a:ext cx="8258186" cy="459582"/>
            <a:chOff x="0" y="-9525"/>
            <a:chExt cx="11010915" cy="612775"/>
          </a:xfrm>
        </p:grpSpPr>
        <p:sp>
          <p:nvSpPr>
            <p:cNvPr id="12" name="Freeform 12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3" name="TextBox 13"/>
            <p:cNvSpPr txBox="1"/>
            <p:nvPr/>
          </p:nvSpPr>
          <p:spPr>
            <a:xfrm>
              <a:off x="633569" y="-9525"/>
              <a:ext cx="10377346" cy="5809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із заробітної плати – 98500, 0 тис. грн</a:t>
              </a:r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9280801" y="4247902"/>
            <a:ext cx="8258186" cy="923010"/>
            <a:chOff x="0" y="-9525"/>
            <a:chExt cx="11010915" cy="1230680"/>
          </a:xfrm>
        </p:grpSpPr>
        <p:sp>
          <p:nvSpPr>
            <p:cNvPr id="15" name="Freeform 15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6" name="TextBox 16"/>
            <p:cNvSpPr txBox="1"/>
            <p:nvPr/>
          </p:nvSpPr>
          <p:spPr>
            <a:xfrm>
              <a:off x="633569" y="-9525"/>
              <a:ext cx="10377346" cy="1230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інших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доходів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(у т. ч.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паїв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) – 17800,</a:t>
              </a:r>
              <a:r>
                <a:rPr lang="uk-UA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0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9280801" y="5505127"/>
            <a:ext cx="8258186" cy="923010"/>
            <a:chOff x="0" y="-9525"/>
            <a:chExt cx="11010915" cy="1230680"/>
          </a:xfrm>
        </p:grpSpPr>
        <p:sp>
          <p:nvSpPr>
            <p:cNvPr id="18" name="Freeform 18"/>
            <p:cNvSpPr/>
            <p:nvPr/>
          </p:nvSpPr>
          <p:spPr>
            <a:xfrm>
              <a:off x="0" y="158750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9" name="TextBox 19"/>
            <p:cNvSpPr txBox="1"/>
            <p:nvPr/>
          </p:nvSpPr>
          <p:spPr>
            <a:xfrm>
              <a:off x="633569" y="-9525"/>
              <a:ext cx="10377346" cy="1230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за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результатами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річного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декларування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1800,</a:t>
              </a:r>
              <a:r>
                <a:rPr lang="uk-UA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0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endParaRPr lang="en-US" sz="2800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endParaRPr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9280801" y="6762353"/>
            <a:ext cx="8258186" cy="923010"/>
            <a:chOff x="0" y="-9525"/>
            <a:chExt cx="11010915" cy="1230679"/>
          </a:xfrm>
        </p:grpSpPr>
        <p:sp>
          <p:nvSpPr>
            <p:cNvPr id="21" name="Freeform 21"/>
            <p:cNvSpPr/>
            <p:nvPr/>
          </p:nvSpPr>
          <p:spPr>
            <a:xfrm>
              <a:off x="0" y="67204"/>
              <a:ext cx="444500" cy="444500"/>
            </a:xfrm>
            <a:custGeom>
              <a:avLst/>
              <a:gdLst/>
              <a:ahLst/>
              <a:cxnLst/>
              <a:rect l="l" t="t" r="r" b="b"/>
              <a:pathLst>
                <a:path w="444500" h="444500">
                  <a:moveTo>
                    <a:pt x="0" y="0"/>
                  </a:moveTo>
                  <a:lnTo>
                    <a:pt x="444500" y="0"/>
                  </a:lnTo>
                  <a:lnTo>
                    <a:pt x="444500" y="444500"/>
                  </a:lnTo>
                  <a:lnTo>
                    <a:pt x="0" y="444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=""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TextBox 22"/>
            <p:cNvSpPr txBox="1"/>
            <p:nvPr/>
          </p:nvSpPr>
          <p:spPr>
            <a:xfrm>
              <a:off x="633569" y="-9525"/>
              <a:ext cx="10377346" cy="12306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3839"/>
                </a:lnSpc>
                <a:spcBef>
                  <a:spcPct val="0"/>
                </a:spcBef>
              </a:pP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у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вигляді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мінімального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податкового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зобов’язання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– 95,</a:t>
              </a:r>
              <a:r>
                <a:rPr lang="uk-UA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0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тис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. </a:t>
              </a:r>
              <a:r>
                <a:rPr lang="en-US" sz="2800" dirty="0" err="1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грн</a:t>
              </a:r>
              <a:r>
                <a:rPr lang="en-US" sz="2800" dirty="0">
                  <a:solidFill>
                    <a:srgbClr val="000000"/>
                  </a:solidFill>
                  <a:latin typeface="e-Ukraine" panose="00000500000000000000" pitchFamily="50" charset="-52"/>
                  <a:ea typeface="Open Sauce"/>
                  <a:cs typeface="Open Sauce"/>
                  <a:sym typeface="Open Sauce"/>
                </a:rPr>
                <a:t> 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9280801" y="2713884"/>
            <a:ext cx="8258186" cy="4356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39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000000"/>
                </a:solidFill>
                <a:latin typeface="e-Ukraine" panose="00000500000000000000" pitchFamily="50" charset="-52"/>
                <a:ea typeface="Open Sauce Bold"/>
                <a:cs typeface="Open Sauce Bold"/>
                <a:sym typeface="Open Sauce Bold"/>
              </a:rPr>
              <a:t>2026 РІК:</a:t>
            </a:r>
          </a:p>
        </p:txBody>
      </p:sp>
      <p:grpSp>
        <p:nvGrpSpPr>
          <p:cNvPr id="24" name="Group 2">
            <a:extLst>
              <a:ext uri="{FF2B5EF4-FFF2-40B4-BE49-F238E27FC236}">
                <a16:creationId xmlns="" xmlns:a16="http://schemas.microsoft.com/office/drawing/2014/main" id="{4BB28F2A-2D79-4C13-ADF5-319E6FD18D42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25" name="Freeform 3">
              <a:extLst>
                <a:ext uri="{FF2B5EF4-FFF2-40B4-BE49-F238E27FC236}">
                  <a16:creationId xmlns="" xmlns:a16="http://schemas.microsoft.com/office/drawing/2014/main" id="{DFB43742-C401-46AF-8019-EE9698A46A8B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  <p:pic>
        <p:nvPicPr>
          <p:cNvPr id="26" name="Picture 7">
            <a:extLst>
              <a:ext uri="{FF2B5EF4-FFF2-40B4-BE49-F238E27FC236}">
                <a16:creationId xmlns="" xmlns:a16="http://schemas.microsoft.com/office/drawing/2014/main" id="{8BA2196E-F4AB-4D48-A739-F20970D968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687" y="2158719"/>
            <a:ext cx="9730321" cy="761197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8" y="741797"/>
            <a:ext cx="15714126" cy="483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МІСЦЕВІ ПОДАТКИ І ЗБОРИ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214" y="1590988"/>
            <a:ext cx="9764524" cy="808923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113714" y="8953500"/>
            <a:ext cx="2227957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2024 (ЗВІТ)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20488" y="8953499"/>
            <a:ext cx="3026826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2025 (ОЧІКУВАНЕ)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086600" y="8953500"/>
            <a:ext cx="2943490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2026 (ПРОЕКТ)</a:t>
            </a:r>
          </a:p>
        </p:txBody>
      </p:sp>
      <p:sp>
        <p:nvSpPr>
          <p:cNvPr id="11" name="Freeform 11"/>
          <p:cNvSpPr/>
          <p:nvPr/>
        </p:nvSpPr>
        <p:spPr>
          <a:xfrm>
            <a:off x="10442851" y="6812355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0"/>
                </a:moveTo>
                <a:lnTo>
                  <a:pt x="333375" y="0"/>
                </a:lnTo>
                <a:lnTo>
                  <a:pt x="333375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918028" y="6683767"/>
            <a:ext cx="7783009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ТУРИСТИЧНИЙ ЗБІР</a:t>
            </a:r>
          </a:p>
        </p:txBody>
      </p:sp>
      <p:sp>
        <p:nvSpPr>
          <p:cNvPr id="13" name="Freeform 13"/>
          <p:cNvSpPr/>
          <p:nvPr/>
        </p:nvSpPr>
        <p:spPr>
          <a:xfrm>
            <a:off x="10442851" y="7583842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0"/>
                </a:moveTo>
                <a:lnTo>
                  <a:pt x="333375" y="0"/>
                </a:lnTo>
                <a:lnTo>
                  <a:pt x="333375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918028" y="7455255"/>
            <a:ext cx="7783009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ЄДИНИЙ ПОДАТОК</a:t>
            </a:r>
          </a:p>
        </p:txBody>
      </p:sp>
      <p:sp>
        <p:nvSpPr>
          <p:cNvPr id="15" name="Freeform 15"/>
          <p:cNvSpPr/>
          <p:nvPr/>
        </p:nvSpPr>
        <p:spPr>
          <a:xfrm>
            <a:off x="10439462" y="8355330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0"/>
                </a:moveTo>
                <a:lnTo>
                  <a:pt x="333375" y="0"/>
                </a:lnTo>
                <a:lnTo>
                  <a:pt x="333375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10914639" y="8226743"/>
            <a:ext cx="7783009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9"/>
              </a:lnSpc>
              <a:spcBef>
                <a:spcPct val="0"/>
              </a:spcBef>
            </a:pPr>
            <a:r>
              <a:rPr lang="en-US" sz="3199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ПОДАТОК НА МАЙНО</a:t>
            </a:r>
          </a:p>
        </p:txBody>
      </p:sp>
      <p:grpSp>
        <p:nvGrpSpPr>
          <p:cNvPr id="17" name="Group 2">
            <a:extLst>
              <a:ext uri="{FF2B5EF4-FFF2-40B4-BE49-F238E27FC236}">
                <a16:creationId xmlns="" xmlns:a16="http://schemas.microsoft.com/office/drawing/2014/main" id="{DD35F100-301E-4B46-B75C-CBE3E8A7ABEF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18" name="Freeform 3">
              <a:extLst>
                <a:ext uri="{FF2B5EF4-FFF2-40B4-BE49-F238E27FC236}">
                  <a16:creationId xmlns="" xmlns:a16="http://schemas.microsoft.com/office/drawing/2014/main" id="{D503B64A-758B-4ABF-AA8F-CB8DFDBCC8B4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  <p:sp>
        <p:nvSpPr>
          <p:cNvPr id="19" name="Freeform 2">
            <a:extLst>
              <a:ext uri="{FF2B5EF4-FFF2-40B4-BE49-F238E27FC236}">
                <a16:creationId xmlns="" xmlns:a16="http://schemas.microsoft.com/office/drawing/2014/main" id="{CFDA80CA-2147-4978-90AE-FCD09510D4F3}"/>
              </a:ext>
            </a:extLst>
          </p:cNvPr>
          <p:cNvSpPr/>
          <p:nvPr/>
        </p:nvSpPr>
        <p:spPr>
          <a:xfrm>
            <a:off x="10418680" y="2849063"/>
            <a:ext cx="5332219" cy="3461095"/>
          </a:xfrm>
          <a:custGeom>
            <a:avLst/>
            <a:gdLst/>
            <a:ahLst/>
            <a:cxnLst/>
            <a:rect l="l" t="t" r="r" b="b"/>
            <a:pathLst>
              <a:path w="6339328" h="4114800">
                <a:moveTo>
                  <a:pt x="0" y="0"/>
                </a:moveTo>
                <a:lnTo>
                  <a:pt x="6339328" y="0"/>
                </a:lnTo>
                <a:lnTo>
                  <a:pt x="6339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300038" y="741797"/>
            <a:ext cx="15714126" cy="483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800" b="1" dirty="0">
                <a:solidFill>
                  <a:srgbClr val="353430"/>
                </a:solidFill>
                <a:latin typeface="e-Ukraine Head" panose="00000500000000000000" pitchFamily="50" charset="-52"/>
                <a:ea typeface="Tex Gyre Adventor Bold"/>
                <a:cs typeface="Tex Gyre Adventor Bold"/>
                <a:sym typeface="Tex Gyre Adventor Bold"/>
              </a:rPr>
              <a:t>АКЦИЗНІ ПОДАТКИ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274320" y="47625"/>
            <a:ext cx="2334474" cy="1749986"/>
            <a:chOff x="0" y="0"/>
            <a:chExt cx="6675128" cy="500386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75120" cy="5003800"/>
            </a:xfrm>
            <a:custGeom>
              <a:avLst/>
              <a:gdLst/>
              <a:ahLst/>
              <a:cxnLst/>
              <a:rect l="l" t="t" r="r" b="b"/>
              <a:pathLst>
                <a:path w="6675120" h="5003800">
                  <a:moveTo>
                    <a:pt x="0" y="0"/>
                  </a:moveTo>
                  <a:lnTo>
                    <a:pt x="6675120" y="0"/>
                  </a:lnTo>
                  <a:lnTo>
                    <a:pt x="6675120" y="5003800"/>
                  </a:lnTo>
                  <a:lnTo>
                    <a:pt x="0" y="50038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45" b="-43754"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959905" y="9097890"/>
            <a:ext cx="2227957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 dirty="0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2024 (ЗВІТ)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239457" y="9097890"/>
            <a:ext cx="3026826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2025 (ОЧІКУВАНЕ)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974355" y="9097890"/>
            <a:ext cx="2943490" cy="345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40"/>
              </a:lnSpc>
            </a:pPr>
            <a:r>
              <a:rPr lang="en-US" sz="2200" b="1">
                <a:solidFill>
                  <a:srgbClr val="353430"/>
                </a:solidFill>
                <a:latin typeface="Tex Gyre Adventor Bold"/>
                <a:ea typeface="Tex Gyre Adventor Bold"/>
                <a:cs typeface="Tex Gyre Adventor Bold"/>
                <a:sym typeface="Tex Gyre Adventor Bold"/>
              </a:rPr>
              <a:t>2026 (ПРОЕКТ)</a:t>
            </a:r>
          </a:p>
        </p:txBody>
      </p:sp>
      <p:sp>
        <p:nvSpPr>
          <p:cNvPr id="10" name="Freeform 10"/>
          <p:cNvSpPr/>
          <p:nvPr/>
        </p:nvSpPr>
        <p:spPr>
          <a:xfrm>
            <a:off x="10414044" y="7777199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0"/>
                </a:moveTo>
                <a:lnTo>
                  <a:pt x="333375" y="0"/>
                </a:lnTo>
                <a:lnTo>
                  <a:pt x="333375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889221" y="7648612"/>
            <a:ext cx="7783009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ТЮТЮН І АЛКОГОЛЬ</a:t>
            </a:r>
          </a:p>
        </p:txBody>
      </p:sp>
      <p:sp>
        <p:nvSpPr>
          <p:cNvPr id="12" name="Freeform 12"/>
          <p:cNvSpPr/>
          <p:nvPr/>
        </p:nvSpPr>
        <p:spPr>
          <a:xfrm>
            <a:off x="10410655" y="8548687"/>
            <a:ext cx="333375" cy="333375"/>
          </a:xfrm>
          <a:custGeom>
            <a:avLst/>
            <a:gdLst/>
            <a:ahLst/>
            <a:cxnLst/>
            <a:rect l="l" t="t" r="r" b="b"/>
            <a:pathLst>
              <a:path w="333375" h="333375">
                <a:moveTo>
                  <a:pt x="0" y="0"/>
                </a:moveTo>
                <a:lnTo>
                  <a:pt x="333375" y="0"/>
                </a:lnTo>
                <a:lnTo>
                  <a:pt x="333375" y="333375"/>
                </a:lnTo>
                <a:lnTo>
                  <a:pt x="0" y="3333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0885832" y="8420100"/>
            <a:ext cx="7783009" cy="495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39"/>
              </a:lnSpc>
              <a:spcBef>
                <a:spcPct val="0"/>
              </a:spcBef>
            </a:pPr>
            <a:r>
              <a:rPr lang="en-US" sz="3199" dirty="0">
                <a:solidFill>
                  <a:srgbClr val="000000"/>
                </a:solidFill>
                <a:latin typeface="e-Ukraine" panose="00000500000000000000" pitchFamily="50" charset="-52"/>
                <a:ea typeface="Open Sauce"/>
                <a:cs typeface="Open Sauce"/>
                <a:sym typeface="Open Sauce"/>
              </a:rPr>
              <a:t>ПАЛЬНЕ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304" y="219934"/>
            <a:ext cx="9847132" cy="9847132"/>
          </a:xfrm>
          <a:prstGeom prst="rect">
            <a:avLst/>
          </a:prstGeom>
        </p:spPr>
      </p:pic>
      <p:grpSp>
        <p:nvGrpSpPr>
          <p:cNvPr id="17" name="Group 2">
            <a:extLst>
              <a:ext uri="{FF2B5EF4-FFF2-40B4-BE49-F238E27FC236}">
                <a16:creationId xmlns="" xmlns:a16="http://schemas.microsoft.com/office/drawing/2014/main" id="{A876BFD2-A24B-435D-BEF7-EE7FFC927652}"/>
              </a:ext>
            </a:extLst>
          </p:cNvPr>
          <p:cNvGrpSpPr/>
          <p:nvPr/>
        </p:nvGrpSpPr>
        <p:grpSpPr>
          <a:xfrm>
            <a:off x="0" y="0"/>
            <a:ext cx="333375" cy="10287000"/>
            <a:chOff x="0" y="0"/>
            <a:chExt cx="365760" cy="13716000"/>
          </a:xfrm>
        </p:grpSpPr>
        <p:sp>
          <p:nvSpPr>
            <p:cNvPr id="18" name="Freeform 3">
              <a:extLst>
                <a:ext uri="{FF2B5EF4-FFF2-40B4-BE49-F238E27FC236}">
                  <a16:creationId xmlns="" xmlns:a16="http://schemas.microsoft.com/office/drawing/2014/main" id="{A85CA891-A2C2-4165-8735-723FD3A96C66}"/>
                </a:ext>
              </a:extLst>
            </p:cNvPr>
            <p:cNvSpPr/>
            <p:nvPr/>
          </p:nvSpPr>
          <p:spPr>
            <a:xfrm>
              <a:off x="0" y="0"/>
              <a:ext cx="365760" cy="13716000"/>
            </a:xfrm>
            <a:custGeom>
              <a:avLst/>
              <a:gdLst/>
              <a:ahLst/>
              <a:cxnLst/>
              <a:rect l="l" t="t" r="r" b="b"/>
              <a:pathLst>
                <a:path w="365760" h="13716000">
                  <a:moveTo>
                    <a:pt x="0" y="0"/>
                  </a:moveTo>
                  <a:lnTo>
                    <a:pt x="365760" y="0"/>
                  </a:lnTo>
                  <a:lnTo>
                    <a:pt x="36576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56C02B"/>
            </a:solidFill>
            <a:ln w="12700">
              <a:noFill/>
            </a:ln>
          </p:spPr>
        </p:sp>
      </p:grpSp>
      <p:sp>
        <p:nvSpPr>
          <p:cNvPr id="15" name="Freeform 2">
            <a:extLst>
              <a:ext uri="{FF2B5EF4-FFF2-40B4-BE49-F238E27FC236}">
                <a16:creationId xmlns="" xmlns:a16="http://schemas.microsoft.com/office/drawing/2014/main" id="{1AAD2D70-33A8-44FD-AC0A-5549408F594A}"/>
              </a:ext>
            </a:extLst>
          </p:cNvPr>
          <p:cNvSpPr/>
          <p:nvPr/>
        </p:nvSpPr>
        <p:spPr>
          <a:xfrm>
            <a:off x="10438364" y="3867901"/>
            <a:ext cx="5332219" cy="3461095"/>
          </a:xfrm>
          <a:custGeom>
            <a:avLst/>
            <a:gdLst/>
            <a:ahLst/>
            <a:cxnLst/>
            <a:rect l="l" t="t" r="r" b="b"/>
            <a:pathLst>
              <a:path w="6339328" h="4114800">
                <a:moveTo>
                  <a:pt x="0" y="0"/>
                </a:moveTo>
                <a:lnTo>
                  <a:pt x="6339328" y="0"/>
                </a:lnTo>
                <a:lnTo>
                  <a:pt x="633932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1491</Words>
  <Application>Microsoft Office PowerPoint</Application>
  <PresentationFormat>Произвольный</PresentationFormat>
  <Paragraphs>209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</vt:lpstr>
      <vt:lpstr>e-Ukraine</vt:lpstr>
      <vt:lpstr>Calibri</vt:lpstr>
      <vt:lpstr>Open Sauce Bold</vt:lpstr>
      <vt:lpstr>Open Sauce</vt:lpstr>
      <vt:lpstr>Tex Gyre Adventor Bold</vt:lpstr>
      <vt:lpstr>e-Ukraine Bold</vt:lpstr>
      <vt:lpstr>Times New Roman</vt:lpstr>
      <vt:lpstr>e-Ukraine Head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2026</dc:title>
  <dc:creator>Professional</dc:creator>
  <cp:lastModifiedBy>Professional</cp:lastModifiedBy>
  <cp:revision>17</cp:revision>
  <dcterms:created xsi:type="dcterms:W3CDTF">2006-08-16T00:00:00Z</dcterms:created>
  <dcterms:modified xsi:type="dcterms:W3CDTF">2025-12-17T12:43:05Z</dcterms:modified>
  <dc:identifier>DAG7j5-ONV4</dc:identifier>
</cp:coreProperties>
</file>